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158" r:id="rId1"/>
  </p:sldMasterIdLst>
  <p:notesMasterIdLst>
    <p:notesMasterId r:id="rId19"/>
  </p:notesMasterIdLst>
  <p:sldIdLst>
    <p:sldId id="256" r:id="rId2"/>
    <p:sldId id="257" r:id="rId3"/>
    <p:sldId id="258" r:id="rId4"/>
    <p:sldId id="276" r:id="rId5"/>
    <p:sldId id="277" r:id="rId6"/>
    <p:sldId id="278" r:id="rId7"/>
    <p:sldId id="279" r:id="rId8"/>
    <p:sldId id="289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7" r:id="rId17"/>
    <p:sldId id="28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58" autoAdjust="0"/>
    <p:restoredTop sz="94517" autoAdjust="0"/>
  </p:normalViewPr>
  <p:slideViewPr>
    <p:cSldViewPr snapToGrid="0">
      <p:cViewPr varScale="1">
        <p:scale>
          <a:sx n="62" d="100"/>
          <a:sy n="62" d="100"/>
        </p:scale>
        <p:origin x="40" y="180"/>
      </p:cViewPr>
      <p:guideLst/>
    </p:cSldViewPr>
  </p:slideViewPr>
  <p:outlineViewPr>
    <p:cViewPr>
      <p:scale>
        <a:sx n="33" d="100"/>
        <a:sy n="33" d="100"/>
      </p:scale>
      <p:origin x="0" y="-450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35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AD2489-390D-41BD-8F36-DCDD8A6AFD6D}" type="datetimeFigureOut">
              <a:rPr lang="en-US"/>
              <a:t>4/4/2016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98F32C-0277-47E3-8F40-371BACC7AB65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5392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98F32C-0277-47E3-8F40-371BACC7AB65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557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98F32C-0277-47E3-8F40-371BACC7AB65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537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998F32C-0277-47E3-8F40-371BACC7AB65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43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846CE7D5-CF57-46EF-B807-FDD0502418D4}" type="datetimeFigureOut">
              <a:rPr lang="en-US" smtClean="0"/>
              <a:t>4/4/2016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237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500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6CE7D5-CF57-46EF-B807-FDD0502418D4}" type="datetimeFigureOut">
              <a:rPr lang="en-US" smtClean="0"/>
              <a:t>4/4/2016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8680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6CE7D5-CF57-46EF-B807-FDD0502418D4}" type="datetimeFigureOut">
              <a:rPr lang="en-US" smtClean="0"/>
              <a:t>4/4/2016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612647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6CE7D5-CF57-46EF-B807-FDD0502418D4}" type="datetimeFigureOut">
              <a:rPr lang="en-US" smtClean="0"/>
              <a:t>4/4/2016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1495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000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084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3847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6CE7D5-CF57-46EF-B807-FDD0502418D4}" type="datetimeFigureOut">
              <a:rPr lang="en-US" smtClean="0"/>
              <a:t>4/4/2016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533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834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46CE7D5-CF57-46EF-B807-FDD0502418D4}" type="datetimeFigureOut">
              <a:rPr lang="en-US" smtClean="0"/>
              <a:t>4/4/2016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650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542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178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6985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283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830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83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3097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59" r:id="rId1"/>
    <p:sldLayoutId id="2147484160" r:id="rId2"/>
    <p:sldLayoutId id="2147484161" r:id="rId3"/>
    <p:sldLayoutId id="2147484162" r:id="rId4"/>
    <p:sldLayoutId id="2147484163" r:id="rId5"/>
    <p:sldLayoutId id="2147484164" r:id="rId6"/>
    <p:sldLayoutId id="2147484165" r:id="rId7"/>
    <p:sldLayoutId id="2147484166" r:id="rId8"/>
    <p:sldLayoutId id="2147484167" r:id="rId9"/>
    <p:sldLayoutId id="2147484168" r:id="rId10"/>
    <p:sldLayoutId id="2147484169" r:id="rId11"/>
    <p:sldLayoutId id="2147484170" r:id="rId12"/>
    <p:sldLayoutId id="2147484171" r:id="rId13"/>
    <p:sldLayoutId id="2147484172" r:id="rId14"/>
    <p:sldLayoutId id="2147484173" r:id="rId15"/>
    <p:sldLayoutId id="2147484174" r:id="rId16"/>
    <p:sldLayoutId id="2147484175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Real-time Steganography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latin typeface="Calibri"/>
              </a:rPr>
              <a:t>By Soon Kyu Lee, Thomas </a:t>
            </a:r>
            <a:r>
              <a:rPr lang="en-US" sz="2400" dirty="0" err="1" smtClean="0">
                <a:latin typeface="Calibri"/>
              </a:rPr>
              <a:t>Sattolo</a:t>
            </a:r>
            <a:r>
              <a:rPr lang="en-US" sz="2400" dirty="0" smtClean="0">
                <a:latin typeface="Calibri"/>
              </a:rPr>
              <a:t> </a:t>
            </a:r>
            <a:r>
              <a:rPr lang="en-US" sz="2400" dirty="0">
                <a:latin typeface="Calibri"/>
              </a:rPr>
              <a:t>and George </a:t>
            </a:r>
            <a:r>
              <a:rPr lang="en-US" sz="2400" dirty="0" err="1">
                <a:latin typeface="Calibri"/>
              </a:rPr>
              <a:t>Shehata</a:t>
            </a:r>
            <a:endParaRPr lang="en-US" sz="2400" dirty="0"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IDCT (</a:t>
            </a:r>
            <a:r>
              <a:rPr lang="en-US" dirty="0"/>
              <a:t>Inverse </a:t>
            </a:r>
            <a:r>
              <a:rPr lang="en-US" dirty="0" smtClean="0"/>
              <a:t>DCT) Implementation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/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624" y="0"/>
            <a:ext cx="1219199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920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40840" y="764373"/>
            <a:ext cx="3665360" cy="20112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DRAM </a:t>
            </a:r>
            <a:r>
              <a:rPr lang="en-US" dirty="0" smtClean="0">
                <a:latin typeface="Century Gothic" panose="020B0502020202020204" pitchFamily="34" charset="0"/>
              </a:rPr>
              <a:t>↔</a:t>
            </a:r>
            <a:r>
              <a:rPr lang="en-US" dirty="0" smtClean="0"/>
              <a:t> Data </a:t>
            </a:r>
            <a:r>
              <a:rPr lang="en-US" dirty="0"/>
              <a:t>processing block</a:t>
            </a:r>
            <a:br>
              <a:rPr lang="en-US" dirty="0"/>
            </a:br>
            <a:r>
              <a:rPr lang="en-US" dirty="0"/>
              <a:t>interface</a:t>
            </a:r>
            <a:endParaRPr lang="en-CA" dirty="0"/>
          </a:p>
        </p:txBody>
      </p:sp>
      <p:grpSp>
        <p:nvGrpSpPr>
          <p:cNvPr id="4" name="Group 3"/>
          <p:cNvGrpSpPr/>
          <p:nvPr/>
        </p:nvGrpSpPr>
        <p:grpSpPr>
          <a:xfrm>
            <a:off x="683047" y="769160"/>
            <a:ext cx="10663808" cy="6044772"/>
            <a:chOff x="138298" y="648459"/>
            <a:chExt cx="10663808" cy="6044772"/>
          </a:xfrm>
        </p:grpSpPr>
        <p:grpSp>
          <p:nvGrpSpPr>
            <p:cNvPr id="5" name="Group 4"/>
            <p:cNvGrpSpPr/>
            <p:nvPr/>
          </p:nvGrpSpPr>
          <p:grpSpPr>
            <a:xfrm>
              <a:off x="1620449" y="2230955"/>
              <a:ext cx="1565453" cy="4462276"/>
              <a:chOff x="1956948" y="1932408"/>
              <a:chExt cx="1565453" cy="4323283"/>
            </a:xfrm>
          </p:grpSpPr>
          <p:sp>
            <p:nvSpPr>
              <p:cNvPr id="75" name="Rectangle 74"/>
              <p:cNvSpPr/>
              <p:nvPr/>
            </p:nvSpPr>
            <p:spPr>
              <a:xfrm>
                <a:off x="1956948" y="1932408"/>
                <a:ext cx="1565453" cy="4323283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 algn="ctr"/>
                <a:r>
                  <a:rPr lang="en-CA" dirty="0" smtClean="0">
                    <a:solidFill>
                      <a:schemeClr val="tx1"/>
                    </a:solidFill>
                  </a:rPr>
                  <a:t>AXI Master</a:t>
                </a:r>
                <a:endParaRPr lang="en-CA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77537" y="2295177"/>
                <a:ext cx="644864" cy="4230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dirty="0" smtClean="0">
                    <a:solidFill>
                      <a:schemeClr val="tx1"/>
                    </a:solidFill>
                  </a:rPr>
                  <a:t>AR</a:t>
                </a:r>
                <a:endParaRPr lang="en-CA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2959130" y="3392836"/>
                <a:ext cx="562052" cy="4230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dirty="0" smtClean="0">
                    <a:solidFill>
                      <a:schemeClr val="tx1"/>
                    </a:solidFill>
                  </a:rPr>
                  <a:t>R</a:t>
                </a:r>
                <a:endParaRPr lang="en-CA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8" name="Rectangle 77"/>
              <p:cNvSpPr/>
              <p:nvPr/>
            </p:nvSpPr>
            <p:spPr>
              <a:xfrm>
                <a:off x="2877537" y="5035937"/>
                <a:ext cx="642425" cy="4230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dirty="0" smtClean="0">
                    <a:solidFill>
                      <a:schemeClr val="tx1"/>
                    </a:solidFill>
                  </a:rPr>
                  <a:t>AW</a:t>
                </a:r>
                <a:endParaRPr lang="en-CA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957910" y="5583357"/>
                <a:ext cx="562052" cy="42306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dirty="0" smtClean="0">
                    <a:solidFill>
                      <a:schemeClr val="tx1"/>
                    </a:solidFill>
                  </a:rPr>
                  <a:t>W</a:t>
                </a:r>
                <a:endParaRPr lang="en-CA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" name="Rectangle 5"/>
            <p:cNvSpPr/>
            <p:nvPr/>
          </p:nvSpPr>
          <p:spPr>
            <a:xfrm>
              <a:off x="4132378" y="1757766"/>
              <a:ext cx="917389" cy="8010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 smtClean="0">
                  <a:solidFill>
                    <a:schemeClr val="tx1"/>
                  </a:solidFill>
                </a:rPr>
                <a:t>Read </a:t>
              </a:r>
              <a:r>
                <a:rPr lang="en-CA" dirty="0" err="1" smtClean="0">
                  <a:solidFill>
                    <a:schemeClr val="tx1"/>
                  </a:solidFill>
                </a:rPr>
                <a:t>Req</a:t>
              </a:r>
              <a:r>
                <a:rPr lang="en-CA" dirty="0" smtClean="0">
                  <a:solidFill>
                    <a:schemeClr val="tx1"/>
                  </a:solidFill>
                </a:rPr>
                <a:t> FSM</a:t>
              </a:r>
              <a:endParaRPr lang="en-CA" dirty="0">
                <a:solidFill>
                  <a:schemeClr val="tx1"/>
                </a:solidFill>
              </a:endParaRPr>
            </a:p>
          </p:txBody>
        </p:sp>
        <p:sp>
          <p:nvSpPr>
            <p:cNvPr id="7" name="Left-Right Arrow 6"/>
            <p:cNvSpPr/>
            <p:nvPr/>
          </p:nvSpPr>
          <p:spPr>
            <a:xfrm>
              <a:off x="229240" y="4570015"/>
              <a:ext cx="1314905" cy="295715"/>
            </a:xfrm>
            <a:prstGeom prst="leftRightArrow">
              <a:avLst>
                <a:gd name="adj1" fmla="val 40105"/>
                <a:gd name="adj2" fmla="val 5296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83266" y="3876909"/>
              <a:ext cx="107871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 smtClean="0"/>
                <a:t>To/From DRAM</a:t>
              </a:r>
              <a:endParaRPr lang="en-CA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5452921" y="1795763"/>
              <a:ext cx="917389" cy="8010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 smtClean="0">
                  <a:solidFill>
                    <a:schemeClr val="tx1"/>
                  </a:solidFill>
                </a:rPr>
                <a:t>Read </a:t>
              </a:r>
              <a:r>
                <a:rPr lang="en-CA" dirty="0" err="1" smtClean="0">
                  <a:solidFill>
                    <a:schemeClr val="tx1"/>
                  </a:solidFill>
                </a:rPr>
                <a:t>Resp</a:t>
              </a:r>
              <a:r>
                <a:rPr lang="en-CA" dirty="0" smtClean="0">
                  <a:solidFill>
                    <a:schemeClr val="tx1"/>
                  </a:solidFill>
                </a:rPr>
                <a:t> FSM</a:t>
              </a:r>
              <a:endParaRPr lang="en-CA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638605" y="657899"/>
              <a:ext cx="1565453" cy="1417046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CA" b="1" dirty="0" smtClean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AXI Slave</a:t>
              </a:r>
            </a:p>
          </p:txBody>
        </p:sp>
        <p:sp>
          <p:nvSpPr>
            <p:cNvPr id="11" name="Bent Arrow 10"/>
            <p:cNvSpPr/>
            <p:nvPr/>
          </p:nvSpPr>
          <p:spPr>
            <a:xfrm rot="5400000">
              <a:off x="3839644" y="810386"/>
              <a:ext cx="372307" cy="1341116"/>
            </a:xfrm>
            <a:prstGeom prst="bentArrow">
              <a:avLst>
                <a:gd name="adj1" fmla="val 35921"/>
                <a:gd name="adj2" fmla="val 32327"/>
                <a:gd name="adj3" fmla="val 25971"/>
                <a:gd name="adj4" fmla="val 41808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>
                <a:solidFill>
                  <a:schemeClr val="tx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541415" y="648459"/>
              <a:ext cx="100863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 smtClean="0"/>
                <a:t>Control input</a:t>
              </a:r>
              <a:endParaRPr lang="en-CA" dirty="0"/>
            </a:p>
          </p:txBody>
        </p:sp>
        <p:sp>
          <p:nvSpPr>
            <p:cNvPr id="13" name="Left-Right Arrow 12"/>
            <p:cNvSpPr/>
            <p:nvPr/>
          </p:nvSpPr>
          <p:spPr>
            <a:xfrm>
              <a:off x="251703" y="1523274"/>
              <a:ext cx="1314905" cy="295715"/>
            </a:xfrm>
            <a:prstGeom prst="leftRightArrow">
              <a:avLst>
                <a:gd name="adj1" fmla="val 40105"/>
                <a:gd name="adj2" fmla="val 5296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38298" y="840855"/>
              <a:ext cx="142703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b="1" dirty="0" smtClean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To/From </a:t>
              </a:r>
              <a:r>
                <a:rPr lang="en-CA" b="1" dirty="0" err="1" smtClean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MicroBlaze</a:t>
              </a:r>
              <a:endParaRPr lang="en-CA" b="1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grpSp>
          <p:nvGrpSpPr>
            <p:cNvPr id="15" name="Group 14"/>
            <p:cNvGrpSpPr/>
            <p:nvPr/>
          </p:nvGrpSpPr>
          <p:grpSpPr>
            <a:xfrm>
              <a:off x="9446714" y="4110394"/>
              <a:ext cx="1355392" cy="1392714"/>
              <a:chOff x="9446714" y="4110394"/>
              <a:chExt cx="1355392" cy="1392714"/>
            </a:xfrm>
          </p:grpSpPr>
          <p:sp>
            <p:nvSpPr>
              <p:cNvPr id="71" name="Rectangle 70"/>
              <p:cNvSpPr/>
              <p:nvPr/>
            </p:nvSpPr>
            <p:spPr>
              <a:xfrm>
                <a:off x="9719181" y="4325355"/>
                <a:ext cx="1082925" cy="117775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Rectangle 71"/>
              <p:cNvSpPr/>
              <p:nvPr/>
            </p:nvSpPr>
            <p:spPr>
              <a:xfrm>
                <a:off x="9646029" y="4259518"/>
                <a:ext cx="1082925" cy="117775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Rectangle 72"/>
              <p:cNvSpPr/>
              <p:nvPr/>
            </p:nvSpPr>
            <p:spPr>
              <a:xfrm>
                <a:off x="9559466" y="4187585"/>
                <a:ext cx="1082925" cy="117775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Rectangle 73"/>
              <p:cNvSpPr/>
              <p:nvPr/>
            </p:nvSpPr>
            <p:spPr>
              <a:xfrm>
                <a:off x="9446714" y="4110394"/>
                <a:ext cx="1123751" cy="1177753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dirty="0" smtClean="0">
                    <a:solidFill>
                      <a:schemeClr val="tx1"/>
                    </a:solidFill>
                  </a:rPr>
                  <a:t>4 Encoder Blocks</a:t>
                </a:r>
                <a:endParaRPr lang="en-CA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5483947" y="4069079"/>
              <a:ext cx="1257527" cy="1039531"/>
              <a:chOff x="5469317" y="4551882"/>
              <a:chExt cx="1257527" cy="1039531"/>
            </a:xfrm>
          </p:grpSpPr>
          <p:grpSp>
            <p:nvGrpSpPr>
              <p:cNvPr id="62" name="Group 61"/>
              <p:cNvGrpSpPr/>
              <p:nvPr/>
            </p:nvGrpSpPr>
            <p:grpSpPr>
              <a:xfrm>
                <a:off x="5469317" y="4551882"/>
                <a:ext cx="1216702" cy="460800"/>
                <a:chOff x="2860243" y="3594387"/>
                <a:chExt cx="1216702" cy="460800"/>
              </a:xfrm>
            </p:grpSpPr>
            <p:grpSp>
              <p:nvGrpSpPr>
                <p:cNvPr id="64" name="Group 63"/>
                <p:cNvGrpSpPr/>
                <p:nvPr/>
              </p:nvGrpSpPr>
              <p:grpSpPr>
                <a:xfrm>
                  <a:off x="2860243" y="3594387"/>
                  <a:ext cx="1216702" cy="460800"/>
                  <a:chOff x="1061610" y="3369705"/>
                  <a:chExt cx="1575175" cy="450050"/>
                </a:xfrm>
              </p:grpSpPr>
              <p:sp>
                <p:nvSpPr>
                  <p:cNvPr id="69" name="Rectangle 68"/>
                  <p:cNvSpPr/>
                  <p:nvPr/>
                </p:nvSpPr>
                <p:spPr bwMode="auto">
                  <a:xfrm>
                    <a:off x="1151620" y="3369705"/>
                    <a:ext cx="1485165" cy="450050"/>
                  </a:xfrm>
                  <a:prstGeom prst="rect">
                    <a:avLst/>
                  </a:prstGeom>
                  <a:noFill/>
                  <a:ln w="28575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469900" marR="0" indent="-469900" algn="l" defTabSz="914400" rtl="0" eaLnBrk="1" fontAlgn="base" latinLnBrk="0" hangingPunct="1">
                      <a:lnSpc>
                        <a:spcPct val="9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Tx/>
                      <a:buFont typeface="Wingdings" pitchFamily="2" charset="2"/>
                      <a:buChar char="o"/>
                      <a:tabLst/>
                    </a:pPr>
                    <a:endParaRPr kumimoji="0" lang="en-CA" sz="20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Verdana" pitchFamily="34" charset="0"/>
                      <a:ea typeface="ＭＳ Ｐゴシック" pitchFamily="50" charset="-128"/>
                    </a:endParaRPr>
                  </a:p>
                </p:txBody>
              </p:sp>
              <p:sp>
                <p:nvSpPr>
                  <p:cNvPr id="70" name="Rectangle 69"/>
                  <p:cNvSpPr/>
                  <p:nvPr/>
                </p:nvSpPr>
                <p:spPr bwMode="auto">
                  <a:xfrm>
                    <a:off x="1061610" y="3382496"/>
                    <a:ext cx="219551" cy="421922"/>
                  </a:xfrm>
                  <a:prstGeom prst="rect">
                    <a:avLst/>
                  </a:prstGeom>
                  <a:solidFill>
                    <a:schemeClr val="bg1"/>
                  </a:solidFill>
                  <a:ln w="9525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469900" marR="0" indent="-469900" algn="l" defTabSz="914400" rtl="0" eaLnBrk="1" fontAlgn="base" latinLnBrk="0" hangingPunct="1">
                      <a:lnSpc>
                        <a:spcPct val="9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Tx/>
                      <a:buFont typeface="Wingdings" pitchFamily="2" charset="2"/>
                      <a:buChar char="o"/>
                      <a:tabLst/>
                    </a:pPr>
                    <a:endParaRPr kumimoji="0" lang="en-CA" sz="20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Verdana" pitchFamily="34" charset="0"/>
                      <a:ea typeface="ＭＳ Ｐゴシック" pitchFamily="50" charset="-128"/>
                    </a:endParaRPr>
                  </a:p>
                </p:txBody>
              </p:sp>
            </p:grpSp>
            <p:cxnSp>
              <p:nvCxnSpPr>
                <p:cNvPr id="65" name="Straight Connector 64"/>
                <p:cNvCxnSpPr/>
                <p:nvPr/>
              </p:nvCxnSpPr>
              <p:spPr>
                <a:xfrm>
                  <a:off x="3845325" y="3606636"/>
                  <a:ext cx="0" cy="43920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/>
                <p:cNvCxnSpPr/>
                <p:nvPr/>
              </p:nvCxnSpPr>
              <p:spPr>
                <a:xfrm>
                  <a:off x="3639283" y="3605419"/>
                  <a:ext cx="0" cy="43920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/>
                <p:cNvCxnSpPr/>
                <p:nvPr/>
              </p:nvCxnSpPr>
              <p:spPr>
                <a:xfrm>
                  <a:off x="3449089" y="3605419"/>
                  <a:ext cx="0" cy="43920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Straight Connector 67"/>
                <p:cNvCxnSpPr/>
                <p:nvPr/>
              </p:nvCxnSpPr>
              <p:spPr>
                <a:xfrm>
                  <a:off x="3243047" y="3604202"/>
                  <a:ext cx="0" cy="43920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3" name="TextBox 62"/>
              <p:cNvSpPr txBox="1"/>
              <p:nvPr/>
            </p:nvSpPr>
            <p:spPr>
              <a:xfrm>
                <a:off x="5498018" y="4945082"/>
                <a:ext cx="122882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 smtClean="0"/>
                  <a:t>Message FIFO</a:t>
                </a:r>
                <a:endParaRPr lang="en-CA" dirty="0"/>
              </a:p>
            </p:txBody>
          </p:sp>
        </p:grpSp>
        <p:grpSp>
          <p:nvGrpSpPr>
            <p:cNvPr id="17" name="Group 16"/>
            <p:cNvGrpSpPr/>
            <p:nvPr/>
          </p:nvGrpSpPr>
          <p:grpSpPr>
            <a:xfrm>
              <a:off x="5390846" y="2799957"/>
              <a:ext cx="1534567" cy="1113679"/>
              <a:chOff x="5377367" y="3913636"/>
              <a:chExt cx="1534567" cy="1113679"/>
            </a:xfrm>
          </p:grpSpPr>
          <p:grpSp>
            <p:nvGrpSpPr>
              <p:cNvPr id="53" name="Group 52"/>
              <p:cNvGrpSpPr/>
              <p:nvPr/>
            </p:nvGrpSpPr>
            <p:grpSpPr>
              <a:xfrm>
                <a:off x="5469317" y="4566515"/>
                <a:ext cx="1216702" cy="460800"/>
                <a:chOff x="2860243" y="3609020"/>
                <a:chExt cx="1216702" cy="460800"/>
              </a:xfrm>
            </p:grpSpPr>
            <p:grpSp>
              <p:nvGrpSpPr>
                <p:cNvPr id="55" name="Group 54"/>
                <p:cNvGrpSpPr/>
                <p:nvPr/>
              </p:nvGrpSpPr>
              <p:grpSpPr>
                <a:xfrm>
                  <a:off x="2860243" y="3609020"/>
                  <a:ext cx="1216702" cy="460800"/>
                  <a:chOff x="1061610" y="3383995"/>
                  <a:chExt cx="1575175" cy="450050"/>
                </a:xfrm>
              </p:grpSpPr>
              <p:sp>
                <p:nvSpPr>
                  <p:cNvPr id="60" name="Rectangle 59"/>
                  <p:cNvSpPr/>
                  <p:nvPr/>
                </p:nvSpPr>
                <p:spPr bwMode="auto">
                  <a:xfrm>
                    <a:off x="1151620" y="3383995"/>
                    <a:ext cx="1485165" cy="450050"/>
                  </a:xfrm>
                  <a:prstGeom prst="rect">
                    <a:avLst/>
                  </a:prstGeom>
                  <a:noFill/>
                  <a:ln w="28575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469900" marR="0" indent="-469900" algn="l" defTabSz="914400" rtl="0" eaLnBrk="1" fontAlgn="base" latinLnBrk="0" hangingPunct="1">
                      <a:lnSpc>
                        <a:spcPct val="9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Tx/>
                      <a:buFont typeface="Wingdings" pitchFamily="2" charset="2"/>
                      <a:buChar char="o"/>
                      <a:tabLst/>
                    </a:pPr>
                    <a:endParaRPr kumimoji="0" lang="en-CA" sz="20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Verdana" pitchFamily="34" charset="0"/>
                      <a:ea typeface="ＭＳ Ｐゴシック" pitchFamily="50" charset="-128"/>
                    </a:endParaRPr>
                  </a:p>
                </p:txBody>
              </p:sp>
              <p:sp>
                <p:nvSpPr>
                  <p:cNvPr id="61" name="Rectangle 60"/>
                  <p:cNvSpPr/>
                  <p:nvPr/>
                </p:nvSpPr>
                <p:spPr bwMode="auto">
                  <a:xfrm>
                    <a:off x="1061610" y="3396785"/>
                    <a:ext cx="219550" cy="421922"/>
                  </a:xfrm>
                  <a:prstGeom prst="rect">
                    <a:avLst/>
                  </a:prstGeom>
                  <a:solidFill>
                    <a:schemeClr val="bg1"/>
                  </a:solidFill>
                  <a:ln w="9525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469900" marR="0" indent="-469900" algn="l" defTabSz="914400" rtl="0" eaLnBrk="1" fontAlgn="base" latinLnBrk="0" hangingPunct="1">
                      <a:lnSpc>
                        <a:spcPct val="9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Tx/>
                      <a:buFont typeface="Wingdings" pitchFamily="2" charset="2"/>
                      <a:buChar char="o"/>
                      <a:tabLst/>
                    </a:pPr>
                    <a:endParaRPr kumimoji="0" lang="en-CA" sz="20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Verdana" pitchFamily="34" charset="0"/>
                      <a:ea typeface="ＭＳ Ｐゴシック" pitchFamily="50" charset="-128"/>
                    </a:endParaRPr>
                  </a:p>
                </p:txBody>
              </p:sp>
            </p:grpSp>
            <p:cxnSp>
              <p:nvCxnSpPr>
                <p:cNvPr id="56" name="Straight Connector 55"/>
                <p:cNvCxnSpPr/>
                <p:nvPr/>
              </p:nvCxnSpPr>
              <p:spPr>
                <a:xfrm>
                  <a:off x="3845325" y="3621266"/>
                  <a:ext cx="0" cy="43920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>
                <a:xfrm>
                  <a:off x="3639283" y="3612734"/>
                  <a:ext cx="0" cy="457086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>
                <a:xfrm>
                  <a:off x="3449089" y="3620049"/>
                  <a:ext cx="0" cy="44280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>
                <a:xfrm>
                  <a:off x="3243047" y="3618832"/>
                  <a:ext cx="0" cy="43920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4" name="TextBox 53"/>
              <p:cNvSpPr txBox="1"/>
              <p:nvPr/>
            </p:nvSpPr>
            <p:spPr>
              <a:xfrm>
                <a:off x="5377367" y="3913636"/>
                <a:ext cx="1534567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 smtClean="0"/>
                  <a:t>Cover Image FIFO</a:t>
                </a:r>
                <a:endParaRPr lang="en-CA" dirty="0"/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 rot="10800000">
              <a:off x="6142049" y="5392735"/>
              <a:ext cx="1562542" cy="1108977"/>
              <a:chOff x="5230404" y="4566515"/>
              <a:chExt cx="1562542" cy="1108977"/>
            </a:xfrm>
          </p:grpSpPr>
          <p:grpSp>
            <p:nvGrpSpPr>
              <p:cNvPr id="44" name="Group 43"/>
              <p:cNvGrpSpPr/>
              <p:nvPr/>
            </p:nvGrpSpPr>
            <p:grpSpPr>
              <a:xfrm>
                <a:off x="5469317" y="4566515"/>
                <a:ext cx="1216702" cy="460800"/>
                <a:chOff x="2860243" y="3609020"/>
                <a:chExt cx="1216702" cy="460800"/>
              </a:xfrm>
            </p:grpSpPr>
            <p:grpSp>
              <p:nvGrpSpPr>
                <p:cNvPr id="46" name="Group 45"/>
                <p:cNvGrpSpPr/>
                <p:nvPr/>
              </p:nvGrpSpPr>
              <p:grpSpPr>
                <a:xfrm>
                  <a:off x="2860243" y="3609020"/>
                  <a:ext cx="1216702" cy="460800"/>
                  <a:chOff x="1061610" y="3383995"/>
                  <a:chExt cx="1575175" cy="450050"/>
                </a:xfrm>
              </p:grpSpPr>
              <p:sp>
                <p:nvSpPr>
                  <p:cNvPr id="51" name="Rectangle 50"/>
                  <p:cNvSpPr/>
                  <p:nvPr/>
                </p:nvSpPr>
                <p:spPr bwMode="auto">
                  <a:xfrm>
                    <a:off x="1151620" y="3383995"/>
                    <a:ext cx="1485165" cy="450050"/>
                  </a:xfrm>
                  <a:prstGeom prst="rect">
                    <a:avLst/>
                  </a:prstGeom>
                  <a:noFill/>
                  <a:ln w="28575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469900" marR="0" indent="-469900" algn="l" defTabSz="914400" rtl="0" eaLnBrk="1" fontAlgn="base" latinLnBrk="0" hangingPunct="1">
                      <a:lnSpc>
                        <a:spcPct val="9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Tx/>
                      <a:buFont typeface="Wingdings" pitchFamily="2" charset="2"/>
                      <a:buChar char="o"/>
                      <a:tabLst/>
                    </a:pPr>
                    <a:endParaRPr kumimoji="0" lang="en-CA" sz="20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Verdana" pitchFamily="34" charset="0"/>
                      <a:ea typeface="ＭＳ Ｐゴシック" pitchFamily="50" charset="-128"/>
                    </a:endParaRPr>
                  </a:p>
                </p:txBody>
              </p:sp>
              <p:sp>
                <p:nvSpPr>
                  <p:cNvPr id="52" name="Rectangle 51"/>
                  <p:cNvSpPr/>
                  <p:nvPr/>
                </p:nvSpPr>
                <p:spPr bwMode="auto">
                  <a:xfrm>
                    <a:off x="1061610" y="3396785"/>
                    <a:ext cx="219550" cy="421922"/>
                  </a:xfrm>
                  <a:prstGeom prst="rect">
                    <a:avLst/>
                  </a:prstGeom>
                  <a:solidFill>
                    <a:schemeClr val="bg1"/>
                  </a:solidFill>
                  <a:ln w="9525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/>
                  <a:p>
                    <a:pPr marL="469900" marR="0" indent="-469900" algn="l" defTabSz="914400" rtl="0" eaLnBrk="1" fontAlgn="base" latinLnBrk="0" hangingPunct="1">
                      <a:lnSpc>
                        <a:spcPct val="9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Tx/>
                      <a:buFont typeface="Wingdings" pitchFamily="2" charset="2"/>
                      <a:buChar char="o"/>
                      <a:tabLst/>
                    </a:pPr>
                    <a:endParaRPr kumimoji="0" lang="en-CA" sz="20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Verdana" pitchFamily="34" charset="0"/>
                      <a:ea typeface="ＭＳ Ｐゴシック" pitchFamily="50" charset="-128"/>
                    </a:endParaRPr>
                  </a:p>
                </p:txBody>
              </p:sp>
            </p:grpSp>
            <p:cxnSp>
              <p:nvCxnSpPr>
                <p:cNvPr id="47" name="Straight Connector 46"/>
                <p:cNvCxnSpPr/>
                <p:nvPr/>
              </p:nvCxnSpPr>
              <p:spPr>
                <a:xfrm>
                  <a:off x="3845325" y="3621266"/>
                  <a:ext cx="0" cy="43243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Connector 47"/>
                <p:cNvCxnSpPr/>
                <p:nvPr/>
              </p:nvCxnSpPr>
              <p:spPr>
                <a:xfrm>
                  <a:off x="3639283" y="3620049"/>
                  <a:ext cx="0" cy="43243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/>
                <p:cNvCxnSpPr/>
                <p:nvPr/>
              </p:nvCxnSpPr>
              <p:spPr>
                <a:xfrm>
                  <a:off x="3449089" y="3620049"/>
                  <a:ext cx="0" cy="43243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/>
                <p:cNvCxnSpPr/>
                <p:nvPr/>
              </p:nvCxnSpPr>
              <p:spPr>
                <a:xfrm>
                  <a:off x="3243047" y="3618832"/>
                  <a:ext cx="0" cy="43920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5" name="TextBox 44"/>
              <p:cNvSpPr txBox="1"/>
              <p:nvPr/>
            </p:nvSpPr>
            <p:spPr>
              <a:xfrm rot="10800000">
                <a:off x="5230404" y="5029161"/>
                <a:ext cx="15625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CA" dirty="0" err="1" smtClean="0"/>
                  <a:t>Stego</a:t>
                </a:r>
                <a:r>
                  <a:rPr lang="en-CA" dirty="0" smtClean="0"/>
                  <a:t> Image FIFO</a:t>
                </a:r>
                <a:endParaRPr lang="en-CA" dirty="0"/>
              </a:p>
            </p:txBody>
          </p:sp>
        </p:grpSp>
        <p:sp>
          <p:nvSpPr>
            <p:cNvPr id="19" name="Rectangle 18"/>
            <p:cNvSpPr/>
            <p:nvPr/>
          </p:nvSpPr>
          <p:spPr>
            <a:xfrm>
              <a:off x="3872801" y="5139968"/>
              <a:ext cx="917389" cy="8010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 smtClean="0">
                  <a:solidFill>
                    <a:schemeClr val="tx1"/>
                  </a:solidFill>
                </a:rPr>
                <a:t>Write </a:t>
              </a:r>
              <a:r>
                <a:rPr lang="en-CA" dirty="0" err="1" smtClean="0">
                  <a:solidFill>
                    <a:schemeClr val="tx1"/>
                  </a:solidFill>
                </a:rPr>
                <a:t>Req</a:t>
              </a:r>
              <a:r>
                <a:rPr lang="en-CA" dirty="0" smtClean="0">
                  <a:solidFill>
                    <a:schemeClr val="tx1"/>
                  </a:solidFill>
                </a:rPr>
                <a:t> FSM</a:t>
              </a:r>
              <a:endParaRPr lang="en-CA" dirty="0">
                <a:solidFill>
                  <a:schemeClr val="tx1"/>
                </a:solidFill>
              </a:endParaRPr>
            </a:p>
          </p:txBody>
        </p:sp>
        <p:sp>
          <p:nvSpPr>
            <p:cNvPr id="20" name="Bent Arrow 19"/>
            <p:cNvSpPr/>
            <p:nvPr/>
          </p:nvSpPr>
          <p:spPr>
            <a:xfrm rot="5400000">
              <a:off x="8272266" y="2072632"/>
              <a:ext cx="444386" cy="3508272"/>
            </a:xfrm>
            <a:prstGeom prst="ben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>
                <a:solidFill>
                  <a:schemeClr val="tx1"/>
                </a:solidFill>
              </a:endParaRPr>
            </a:p>
          </p:txBody>
        </p:sp>
        <p:grpSp>
          <p:nvGrpSpPr>
            <p:cNvPr id="21" name="Group 20"/>
            <p:cNvGrpSpPr/>
            <p:nvPr/>
          </p:nvGrpSpPr>
          <p:grpSpPr>
            <a:xfrm>
              <a:off x="3306467" y="3446288"/>
              <a:ext cx="2314749" cy="1093605"/>
              <a:chOff x="3306467" y="3446288"/>
              <a:chExt cx="2314749" cy="1093605"/>
            </a:xfrm>
          </p:grpSpPr>
          <p:sp>
            <p:nvSpPr>
              <p:cNvPr id="40" name="台形 172"/>
              <p:cNvSpPr/>
              <p:nvPr/>
            </p:nvSpPr>
            <p:spPr bwMode="auto">
              <a:xfrm rot="5400000" flipV="1">
                <a:off x="4363569" y="3853696"/>
                <a:ext cx="1093605" cy="278790"/>
              </a:xfrm>
              <a:prstGeom prst="trapezoid">
                <a:avLst>
                  <a:gd name="adj" fmla="val 86284"/>
                </a:avLst>
              </a:prstGeom>
              <a:solidFill>
                <a:schemeClr val="bg1"/>
              </a:solidFill>
              <a:ln w="15875" cap="sq" cmpd="sng" algn="ctr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  <a:extLst/>
            </p:spPr>
            <p:txBody>
              <a:bodyPr wrap="none" anchor="ctr"/>
              <a:lstStyle/>
              <a:p>
                <a:pPr algn="ctr" eaLnBrk="1" fontAlgn="ctr" hangingPunct="1">
                  <a:defRPr/>
                </a:pPr>
                <a:endParaRPr kumimoji="1" lang="ja-JP" altLang="en-US" sz="1800" dirty="0">
                  <a:solidFill>
                    <a:srgbClr val="000000"/>
                  </a:solidFill>
                  <a:latin typeface="ＭＳ Ｐゴシック" pitchFamily="50" charset="-128"/>
                  <a:ea typeface="ＭＳ Ｐゴシック" pitchFamily="50" charset="-128"/>
                </a:endParaRPr>
              </a:p>
            </p:txBody>
          </p:sp>
          <p:sp>
            <p:nvSpPr>
              <p:cNvPr id="41" name="Right Arrow 40"/>
              <p:cNvSpPr/>
              <p:nvPr/>
            </p:nvSpPr>
            <p:spPr>
              <a:xfrm>
                <a:off x="3306467" y="3827464"/>
                <a:ext cx="1389889" cy="302018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42" name="Right Arrow 41"/>
              <p:cNvSpPr/>
              <p:nvPr/>
            </p:nvSpPr>
            <p:spPr>
              <a:xfrm>
                <a:off x="5097979" y="3537027"/>
                <a:ext cx="516343" cy="302018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43" name="Right Arrow 42"/>
              <p:cNvSpPr/>
              <p:nvPr/>
            </p:nvSpPr>
            <p:spPr>
              <a:xfrm>
                <a:off x="5104873" y="4141656"/>
                <a:ext cx="516343" cy="302018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sp>
          <p:nvSpPr>
            <p:cNvPr id="22" name="Left Arrow 21"/>
            <p:cNvSpPr/>
            <p:nvPr/>
          </p:nvSpPr>
          <p:spPr>
            <a:xfrm>
              <a:off x="3306467" y="6161075"/>
              <a:ext cx="2806619" cy="267733"/>
            </a:xfrm>
            <a:prstGeom prst="leftArrow">
              <a:avLst>
                <a:gd name="adj1" fmla="val 50902"/>
                <a:gd name="adj2" fmla="val 50902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3" name="Left-Right Arrow 22"/>
            <p:cNvSpPr/>
            <p:nvPr/>
          </p:nvSpPr>
          <p:spPr>
            <a:xfrm>
              <a:off x="3306467" y="5544576"/>
              <a:ext cx="427582" cy="269421"/>
            </a:xfrm>
            <a:prstGeom prst="leftRightArrow">
              <a:avLst>
                <a:gd name="adj1" fmla="val 50000"/>
                <a:gd name="adj2" fmla="val 3402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4" name="Left-Right Arrow 23"/>
            <p:cNvSpPr/>
            <p:nvPr/>
          </p:nvSpPr>
          <p:spPr>
            <a:xfrm rot="19345503">
              <a:off x="3165912" y="2490904"/>
              <a:ext cx="987747" cy="190717"/>
            </a:xfrm>
            <a:prstGeom prst="left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>
                <a:solidFill>
                  <a:schemeClr val="tx1"/>
                </a:solidFill>
              </a:endParaRPr>
            </a:p>
          </p:txBody>
        </p:sp>
        <p:sp>
          <p:nvSpPr>
            <p:cNvPr id="25" name="Bent Arrow 24"/>
            <p:cNvSpPr/>
            <p:nvPr/>
          </p:nvSpPr>
          <p:spPr>
            <a:xfrm rot="10800000">
              <a:off x="7532041" y="5592746"/>
              <a:ext cx="2716554" cy="833773"/>
            </a:xfrm>
            <a:prstGeom prst="bentArrow">
              <a:avLst>
                <a:gd name="adj1" fmla="val 14611"/>
                <a:gd name="adj2" fmla="val 16406"/>
                <a:gd name="adj3" fmla="val 25971"/>
                <a:gd name="adj4" fmla="val 41808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>
                <a:solidFill>
                  <a:schemeClr val="tx1"/>
                </a:solidFill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7771844" y="4139384"/>
              <a:ext cx="917389" cy="801020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 err="1" smtClean="0">
                  <a:solidFill>
                    <a:schemeClr val="tx1"/>
                  </a:solidFill>
                </a:rPr>
                <a:t>Msg</a:t>
              </a:r>
              <a:r>
                <a:rPr lang="en-CA" dirty="0" smtClean="0">
                  <a:solidFill>
                    <a:schemeClr val="tx1"/>
                  </a:solidFill>
                </a:rPr>
                <a:t> FSM</a:t>
              </a:r>
              <a:endParaRPr lang="en-CA" dirty="0">
                <a:solidFill>
                  <a:schemeClr val="tx1"/>
                </a:solidFill>
              </a:endParaRPr>
            </a:p>
          </p:txBody>
        </p:sp>
        <p:sp>
          <p:nvSpPr>
            <p:cNvPr id="27" name="Right Arrow 26"/>
            <p:cNvSpPr/>
            <p:nvPr/>
          </p:nvSpPr>
          <p:spPr>
            <a:xfrm>
              <a:off x="8751234" y="4441402"/>
              <a:ext cx="695480" cy="203750"/>
            </a:xfrm>
            <a:prstGeom prst="rightArrow">
              <a:avLst>
                <a:gd name="adj1" fmla="val 44251"/>
                <a:gd name="adj2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646566" y="4549124"/>
              <a:ext cx="8550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 err="1" smtClean="0"/>
                <a:t>Msg</a:t>
              </a:r>
              <a:r>
                <a:rPr lang="en-CA" dirty="0" smtClean="0"/>
                <a:t> bits</a:t>
              </a:r>
              <a:endParaRPr lang="en-CA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277123" y="3234884"/>
              <a:ext cx="22823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 smtClean="0"/>
                <a:t>Cover image pixel</a:t>
              </a:r>
              <a:endParaRPr lang="en-CA" dirty="0"/>
            </a:p>
          </p:txBody>
        </p:sp>
        <p:sp>
          <p:nvSpPr>
            <p:cNvPr id="30" name="Right Arrow 29"/>
            <p:cNvSpPr/>
            <p:nvPr/>
          </p:nvSpPr>
          <p:spPr>
            <a:xfrm rot="1514962">
              <a:off x="6743585" y="4429816"/>
              <a:ext cx="965881" cy="174262"/>
            </a:xfrm>
            <a:prstGeom prst="rightArrow">
              <a:avLst>
                <a:gd name="adj1" fmla="val 44251"/>
                <a:gd name="adj2" fmla="val 5000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7723248" y="5856246"/>
              <a:ext cx="22823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 err="1" smtClean="0"/>
                <a:t>Stego</a:t>
              </a:r>
              <a:r>
                <a:rPr lang="en-CA" dirty="0" smtClean="0"/>
                <a:t> image pixel</a:t>
              </a:r>
              <a:endParaRPr lang="en-CA" dirty="0"/>
            </a:p>
          </p:txBody>
        </p:sp>
        <p:cxnSp>
          <p:nvCxnSpPr>
            <p:cNvPr id="32" name="Straight Arrow Connector 31"/>
            <p:cNvCxnSpPr/>
            <p:nvPr/>
          </p:nvCxnSpPr>
          <p:spPr>
            <a:xfrm flipH="1" flipV="1">
              <a:off x="4790191" y="5544576"/>
              <a:ext cx="1515465" cy="48347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 rot="1072782">
              <a:off x="4961282" y="5394609"/>
              <a:ext cx="10086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 smtClean="0"/>
                <a:t>Has data</a:t>
              </a:r>
              <a:endParaRPr lang="en-CA" dirty="0"/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6636910" y="3936333"/>
              <a:ext cx="1133783" cy="385736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 rot="1072782">
              <a:off x="6652549" y="3848826"/>
              <a:ext cx="129845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 smtClean="0"/>
                <a:t>Has data</a:t>
              </a:r>
              <a:endParaRPr lang="en-CA" dirty="0"/>
            </a:p>
          </p:txBody>
        </p:sp>
        <p:cxnSp>
          <p:nvCxnSpPr>
            <p:cNvPr id="36" name="Curved Connector 35"/>
            <p:cNvCxnSpPr>
              <a:endCxn id="40" idx="1"/>
            </p:cNvCxnSpPr>
            <p:nvPr/>
          </p:nvCxnSpPr>
          <p:spPr>
            <a:xfrm rot="5400000">
              <a:off x="4780763" y="2694945"/>
              <a:ext cx="1001229" cy="742010"/>
            </a:xfrm>
            <a:prstGeom prst="curvedConnector3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 rot="20434505">
              <a:off x="4940299" y="2760676"/>
              <a:ext cx="5588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 err="1" smtClean="0"/>
                <a:t>Sel</a:t>
              </a:r>
              <a:endParaRPr lang="en-CA" dirty="0"/>
            </a:p>
          </p:txBody>
        </p:sp>
        <p:cxnSp>
          <p:nvCxnSpPr>
            <p:cNvPr id="38" name="Curved Connector 37"/>
            <p:cNvCxnSpPr/>
            <p:nvPr/>
          </p:nvCxnSpPr>
          <p:spPr>
            <a:xfrm flipV="1">
              <a:off x="3306467" y="2494216"/>
              <a:ext cx="2121472" cy="1288188"/>
            </a:xfrm>
            <a:prstGeom prst="curvedConnector3">
              <a:avLst>
                <a:gd name="adj1" fmla="val 68965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 rot="20434505">
              <a:off x="3541415" y="3313446"/>
              <a:ext cx="7896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 smtClean="0"/>
                <a:t>Valid</a:t>
              </a:r>
              <a:endParaRPr lang="en-CA" dirty="0"/>
            </a:p>
          </p:txBody>
        </p:sp>
      </p:grpSp>
      <p:sp>
        <p:nvSpPr>
          <p:cNvPr id="80" name="Rectangle 79"/>
          <p:cNvSpPr/>
          <p:nvPr/>
        </p:nvSpPr>
        <p:spPr>
          <a:xfrm>
            <a:off x="1946125" y="544262"/>
            <a:ext cx="2023044" cy="631373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1" name="Rectangle 80"/>
          <p:cNvSpPr/>
          <p:nvPr/>
        </p:nvSpPr>
        <p:spPr>
          <a:xfrm rot="20728016">
            <a:off x="6129300" y="2921184"/>
            <a:ext cx="1665717" cy="396511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85" name="Group 84"/>
          <p:cNvGrpSpPr/>
          <p:nvPr/>
        </p:nvGrpSpPr>
        <p:grpSpPr>
          <a:xfrm>
            <a:off x="4239600" y="1643974"/>
            <a:ext cx="5153424" cy="4529428"/>
            <a:chOff x="4239600" y="1643974"/>
            <a:chExt cx="5153424" cy="4529428"/>
          </a:xfrm>
        </p:grpSpPr>
        <p:sp>
          <p:nvSpPr>
            <p:cNvPr id="82" name="Rectangle 81"/>
            <p:cNvSpPr/>
            <p:nvPr/>
          </p:nvSpPr>
          <p:spPr>
            <a:xfrm>
              <a:off x="4444287" y="1643974"/>
              <a:ext cx="2581057" cy="125993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3" name="Rectangle 82"/>
            <p:cNvSpPr/>
            <p:nvPr/>
          </p:nvSpPr>
          <p:spPr>
            <a:xfrm>
              <a:off x="4239600" y="5061106"/>
              <a:ext cx="1228656" cy="111229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4" name="Rectangle 83"/>
            <p:cNvSpPr/>
            <p:nvPr/>
          </p:nvSpPr>
          <p:spPr>
            <a:xfrm>
              <a:off x="8164368" y="4106047"/>
              <a:ext cx="1228656" cy="111229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86" name="Rectangle 85"/>
          <p:cNvSpPr/>
          <p:nvPr/>
        </p:nvSpPr>
        <p:spPr>
          <a:xfrm>
            <a:off x="9779378" y="4106047"/>
            <a:ext cx="1996674" cy="166995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54689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  <p:bldP spid="81" grpId="0" animBg="1"/>
      <p:bldP spid="81" grpId="1" animBg="1"/>
      <p:bldP spid="86" grpId="0" animBg="1"/>
      <p:bldP spid="86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PC </a:t>
            </a:r>
            <a:r>
              <a:rPr lang="en-US" dirty="0">
                <a:latin typeface="Century Gothic" panose="020B0502020202020204" pitchFamily="34" charset="0"/>
              </a:rPr>
              <a:t>↔</a:t>
            </a:r>
            <a:r>
              <a:rPr lang="en-US" dirty="0"/>
              <a:t> </a:t>
            </a:r>
            <a:r>
              <a:rPr lang="en-US" dirty="0" smtClean="0"/>
              <a:t>DRAM Interface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Originally </a:t>
            </a:r>
            <a:r>
              <a:rPr lang="en-US" sz="2400" dirty="0" smtClean="0"/>
              <a:t>implantation used </a:t>
            </a:r>
            <a:r>
              <a:rPr lang="en-US" sz="2400" dirty="0"/>
              <a:t>UART, but it was very slow</a:t>
            </a:r>
          </a:p>
          <a:p>
            <a:r>
              <a:rPr lang="en-US" sz="2400" dirty="0" smtClean="0"/>
              <a:t>Final </a:t>
            </a:r>
            <a:r>
              <a:rPr lang="en-US" sz="2400" dirty="0"/>
              <a:t>design implements an Ethernet Server and a simple File System</a:t>
            </a:r>
          </a:p>
          <a:p>
            <a:r>
              <a:rPr lang="en-US" sz="2400" dirty="0"/>
              <a:t>An Ethernet Client is used to control the product from a </a:t>
            </a:r>
            <a:r>
              <a:rPr lang="en-US" sz="2400" dirty="0" smtClean="0"/>
              <a:t>command line</a:t>
            </a:r>
            <a:endParaRPr lang="en-US" dirty="0"/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 bwMode="auto">
          <a:xfrm>
            <a:off x="1349375" y="3678238"/>
            <a:ext cx="8897938" cy="2678112"/>
            <a:chOff x="850" y="2317"/>
            <a:chExt cx="5605" cy="1687"/>
          </a:xfrm>
        </p:grpSpPr>
        <p:sp>
          <p:nvSpPr>
            <p:cNvPr id="6" name="AutoShape 3"/>
            <p:cNvSpPr>
              <a:spLocks noChangeAspect="1" noChangeArrowheads="1" noTextEdit="1"/>
            </p:cNvSpPr>
            <p:nvPr/>
          </p:nvSpPr>
          <p:spPr bwMode="auto">
            <a:xfrm>
              <a:off x="850" y="2317"/>
              <a:ext cx="5605" cy="16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7" name="Freeform 5"/>
            <p:cNvSpPr>
              <a:spLocks noEditPoints="1"/>
            </p:cNvSpPr>
            <p:nvPr/>
          </p:nvSpPr>
          <p:spPr bwMode="auto">
            <a:xfrm>
              <a:off x="866" y="2875"/>
              <a:ext cx="768" cy="668"/>
            </a:xfrm>
            <a:custGeom>
              <a:avLst/>
              <a:gdLst>
                <a:gd name="T0" fmla="*/ 521 w 768"/>
                <a:gd name="T1" fmla="*/ 479 h 668"/>
                <a:gd name="T2" fmla="*/ 521 w 768"/>
                <a:gd name="T3" fmla="*/ 544 h 668"/>
                <a:gd name="T4" fmla="*/ 560 w 768"/>
                <a:gd name="T5" fmla="*/ 544 h 668"/>
                <a:gd name="T6" fmla="*/ 597 w 768"/>
                <a:gd name="T7" fmla="*/ 590 h 668"/>
                <a:gd name="T8" fmla="*/ 768 w 768"/>
                <a:gd name="T9" fmla="*/ 590 h 668"/>
                <a:gd name="T10" fmla="*/ 768 w 768"/>
                <a:gd name="T11" fmla="*/ 0 h 668"/>
                <a:gd name="T12" fmla="*/ 521 w 768"/>
                <a:gd name="T13" fmla="*/ 0 h 668"/>
                <a:gd name="T14" fmla="*/ 521 w 768"/>
                <a:gd name="T15" fmla="*/ 85 h 668"/>
                <a:gd name="T16" fmla="*/ 627 w 768"/>
                <a:gd name="T17" fmla="*/ 85 h 668"/>
                <a:gd name="T18" fmla="*/ 627 w 768"/>
                <a:gd name="T19" fmla="*/ 479 h 668"/>
                <a:gd name="T20" fmla="*/ 521 w 768"/>
                <a:gd name="T21" fmla="*/ 479 h 668"/>
                <a:gd name="T22" fmla="*/ 627 w 768"/>
                <a:gd name="T23" fmla="*/ 85 h 668"/>
                <a:gd name="T24" fmla="*/ 38 w 768"/>
                <a:gd name="T25" fmla="*/ 85 h 668"/>
                <a:gd name="T26" fmla="*/ 38 w 768"/>
                <a:gd name="T27" fmla="*/ 479 h 668"/>
                <a:gd name="T28" fmla="*/ 627 w 768"/>
                <a:gd name="T29" fmla="*/ 479 h 668"/>
                <a:gd name="T30" fmla="*/ 627 w 768"/>
                <a:gd name="T31" fmla="*/ 85 h 668"/>
                <a:gd name="T32" fmla="*/ 659 w 768"/>
                <a:gd name="T33" fmla="*/ 668 h 668"/>
                <a:gd name="T34" fmla="*/ 560 w 768"/>
                <a:gd name="T35" fmla="*/ 544 h 668"/>
                <a:gd name="T36" fmla="*/ 99 w 768"/>
                <a:gd name="T37" fmla="*/ 544 h 668"/>
                <a:gd name="T38" fmla="*/ 0 w 768"/>
                <a:gd name="T39" fmla="*/ 668 h 668"/>
                <a:gd name="T40" fmla="*/ 659 w 768"/>
                <a:gd name="T41" fmla="*/ 668 h 668"/>
                <a:gd name="T42" fmla="*/ 381 w 768"/>
                <a:gd name="T43" fmla="*/ 479 h 668"/>
                <a:gd name="T44" fmla="*/ 277 w 768"/>
                <a:gd name="T45" fmla="*/ 479 h 668"/>
                <a:gd name="T46" fmla="*/ 277 w 768"/>
                <a:gd name="T47" fmla="*/ 544 h 668"/>
                <a:gd name="T48" fmla="*/ 381 w 768"/>
                <a:gd name="T49" fmla="*/ 544 h 668"/>
                <a:gd name="T50" fmla="*/ 381 w 768"/>
                <a:gd name="T51" fmla="*/ 479 h 6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68" h="668">
                  <a:moveTo>
                    <a:pt x="521" y="479"/>
                  </a:moveTo>
                  <a:lnTo>
                    <a:pt x="521" y="544"/>
                  </a:lnTo>
                  <a:lnTo>
                    <a:pt x="560" y="544"/>
                  </a:lnTo>
                  <a:lnTo>
                    <a:pt x="597" y="590"/>
                  </a:lnTo>
                  <a:lnTo>
                    <a:pt x="768" y="590"/>
                  </a:lnTo>
                  <a:lnTo>
                    <a:pt x="768" y="0"/>
                  </a:lnTo>
                  <a:lnTo>
                    <a:pt x="521" y="0"/>
                  </a:lnTo>
                  <a:lnTo>
                    <a:pt x="521" y="85"/>
                  </a:lnTo>
                  <a:lnTo>
                    <a:pt x="627" y="85"/>
                  </a:lnTo>
                  <a:lnTo>
                    <a:pt x="627" y="479"/>
                  </a:lnTo>
                  <a:lnTo>
                    <a:pt x="521" y="479"/>
                  </a:lnTo>
                  <a:close/>
                  <a:moveTo>
                    <a:pt x="627" y="85"/>
                  </a:moveTo>
                  <a:lnTo>
                    <a:pt x="38" y="85"/>
                  </a:lnTo>
                  <a:lnTo>
                    <a:pt x="38" y="479"/>
                  </a:lnTo>
                  <a:lnTo>
                    <a:pt x="627" y="479"/>
                  </a:lnTo>
                  <a:lnTo>
                    <a:pt x="627" y="85"/>
                  </a:lnTo>
                  <a:close/>
                  <a:moveTo>
                    <a:pt x="659" y="668"/>
                  </a:moveTo>
                  <a:lnTo>
                    <a:pt x="560" y="544"/>
                  </a:lnTo>
                  <a:lnTo>
                    <a:pt x="99" y="544"/>
                  </a:lnTo>
                  <a:lnTo>
                    <a:pt x="0" y="668"/>
                  </a:lnTo>
                  <a:lnTo>
                    <a:pt x="659" y="668"/>
                  </a:lnTo>
                  <a:close/>
                  <a:moveTo>
                    <a:pt x="381" y="479"/>
                  </a:moveTo>
                  <a:lnTo>
                    <a:pt x="277" y="479"/>
                  </a:lnTo>
                  <a:lnTo>
                    <a:pt x="277" y="544"/>
                  </a:lnTo>
                  <a:lnTo>
                    <a:pt x="381" y="544"/>
                  </a:lnTo>
                  <a:lnTo>
                    <a:pt x="381" y="4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1387" y="2875"/>
              <a:ext cx="247" cy="590"/>
            </a:xfrm>
            <a:custGeom>
              <a:avLst/>
              <a:gdLst>
                <a:gd name="T0" fmla="*/ 0 w 247"/>
                <a:gd name="T1" fmla="*/ 479 h 590"/>
                <a:gd name="T2" fmla="*/ 0 w 247"/>
                <a:gd name="T3" fmla="*/ 544 h 590"/>
                <a:gd name="T4" fmla="*/ 39 w 247"/>
                <a:gd name="T5" fmla="*/ 544 h 590"/>
                <a:gd name="T6" fmla="*/ 76 w 247"/>
                <a:gd name="T7" fmla="*/ 590 h 590"/>
                <a:gd name="T8" fmla="*/ 247 w 247"/>
                <a:gd name="T9" fmla="*/ 590 h 590"/>
                <a:gd name="T10" fmla="*/ 247 w 247"/>
                <a:gd name="T11" fmla="*/ 0 h 590"/>
                <a:gd name="T12" fmla="*/ 0 w 247"/>
                <a:gd name="T13" fmla="*/ 0 h 590"/>
                <a:gd name="T14" fmla="*/ 0 w 247"/>
                <a:gd name="T15" fmla="*/ 85 h 590"/>
                <a:gd name="T16" fmla="*/ 106 w 247"/>
                <a:gd name="T17" fmla="*/ 85 h 590"/>
                <a:gd name="T18" fmla="*/ 106 w 247"/>
                <a:gd name="T19" fmla="*/ 479 h 590"/>
                <a:gd name="T20" fmla="*/ 0 w 247"/>
                <a:gd name="T21" fmla="*/ 479 h 5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47" h="590">
                  <a:moveTo>
                    <a:pt x="0" y="479"/>
                  </a:moveTo>
                  <a:lnTo>
                    <a:pt x="0" y="544"/>
                  </a:lnTo>
                  <a:lnTo>
                    <a:pt x="39" y="544"/>
                  </a:lnTo>
                  <a:lnTo>
                    <a:pt x="76" y="590"/>
                  </a:lnTo>
                  <a:lnTo>
                    <a:pt x="247" y="590"/>
                  </a:lnTo>
                  <a:lnTo>
                    <a:pt x="247" y="0"/>
                  </a:lnTo>
                  <a:lnTo>
                    <a:pt x="0" y="0"/>
                  </a:lnTo>
                  <a:lnTo>
                    <a:pt x="0" y="85"/>
                  </a:lnTo>
                  <a:lnTo>
                    <a:pt x="106" y="85"/>
                  </a:lnTo>
                  <a:lnTo>
                    <a:pt x="106" y="479"/>
                  </a:lnTo>
                  <a:lnTo>
                    <a:pt x="0" y="479"/>
                  </a:lnTo>
                  <a:close/>
                </a:path>
              </a:pathLst>
            </a:custGeom>
            <a:noFill/>
            <a:ln w="12700" cap="sq">
              <a:solidFill>
                <a:srgbClr val="41719C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904" y="2960"/>
              <a:ext cx="589" cy="394"/>
            </a:xfrm>
            <a:prstGeom prst="rect">
              <a:avLst/>
            </a:prstGeom>
            <a:noFill/>
            <a:ln w="12700" cap="sq">
              <a:solidFill>
                <a:srgbClr val="41719C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0" name="Freeform 8"/>
            <p:cNvSpPr>
              <a:spLocks/>
            </p:cNvSpPr>
            <p:nvPr/>
          </p:nvSpPr>
          <p:spPr bwMode="auto">
            <a:xfrm>
              <a:off x="866" y="3419"/>
              <a:ext cx="659" cy="124"/>
            </a:xfrm>
            <a:custGeom>
              <a:avLst/>
              <a:gdLst>
                <a:gd name="T0" fmla="*/ 659 w 659"/>
                <a:gd name="T1" fmla="*/ 124 h 124"/>
                <a:gd name="T2" fmla="*/ 560 w 659"/>
                <a:gd name="T3" fmla="*/ 0 h 124"/>
                <a:gd name="T4" fmla="*/ 99 w 659"/>
                <a:gd name="T5" fmla="*/ 0 h 124"/>
                <a:gd name="T6" fmla="*/ 0 w 659"/>
                <a:gd name="T7" fmla="*/ 124 h 124"/>
                <a:gd name="T8" fmla="*/ 659 w 659"/>
                <a:gd name="T9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9" h="124">
                  <a:moveTo>
                    <a:pt x="659" y="124"/>
                  </a:moveTo>
                  <a:lnTo>
                    <a:pt x="560" y="0"/>
                  </a:lnTo>
                  <a:lnTo>
                    <a:pt x="99" y="0"/>
                  </a:lnTo>
                  <a:lnTo>
                    <a:pt x="0" y="124"/>
                  </a:lnTo>
                  <a:lnTo>
                    <a:pt x="659" y="124"/>
                  </a:lnTo>
                </a:path>
              </a:pathLst>
            </a:custGeom>
            <a:noFill/>
            <a:ln w="12700" cap="sq">
              <a:solidFill>
                <a:srgbClr val="41719C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1" name="Rectangle 9"/>
            <p:cNvSpPr>
              <a:spLocks noChangeArrowheads="1"/>
            </p:cNvSpPr>
            <p:nvPr/>
          </p:nvSpPr>
          <p:spPr bwMode="auto">
            <a:xfrm>
              <a:off x="1143" y="3354"/>
              <a:ext cx="104" cy="65"/>
            </a:xfrm>
            <a:prstGeom prst="rect">
              <a:avLst/>
            </a:prstGeom>
            <a:noFill/>
            <a:ln w="12700" cap="sq">
              <a:solidFill>
                <a:srgbClr val="41719C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2" name="Rectangle 10"/>
            <p:cNvSpPr>
              <a:spLocks noChangeArrowheads="1"/>
            </p:cNvSpPr>
            <p:nvPr/>
          </p:nvSpPr>
          <p:spPr bwMode="auto">
            <a:xfrm>
              <a:off x="942" y="2999"/>
              <a:ext cx="514" cy="31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3" name="Rectangle 11"/>
            <p:cNvSpPr>
              <a:spLocks noChangeArrowheads="1"/>
            </p:cNvSpPr>
            <p:nvPr/>
          </p:nvSpPr>
          <p:spPr bwMode="auto">
            <a:xfrm>
              <a:off x="942" y="2999"/>
              <a:ext cx="514" cy="319"/>
            </a:xfrm>
            <a:prstGeom prst="rect">
              <a:avLst/>
            </a:prstGeom>
            <a:noFill/>
            <a:ln w="12700" cap="sq">
              <a:solidFill>
                <a:srgbClr val="41719C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4" name="Freeform 12"/>
            <p:cNvSpPr>
              <a:spLocks noEditPoints="1"/>
            </p:cNvSpPr>
            <p:nvPr/>
          </p:nvSpPr>
          <p:spPr bwMode="auto">
            <a:xfrm>
              <a:off x="956" y="2920"/>
              <a:ext cx="632" cy="597"/>
            </a:xfrm>
            <a:custGeom>
              <a:avLst/>
              <a:gdLst>
                <a:gd name="T0" fmla="*/ 632 w 632"/>
                <a:gd name="T1" fmla="*/ 21 h 597"/>
                <a:gd name="T2" fmla="*/ 579 w 632"/>
                <a:gd name="T3" fmla="*/ 0 h 597"/>
                <a:gd name="T4" fmla="*/ 579 w 632"/>
                <a:gd name="T5" fmla="*/ 58 h 597"/>
                <a:gd name="T6" fmla="*/ 632 w 632"/>
                <a:gd name="T7" fmla="*/ 37 h 597"/>
                <a:gd name="T8" fmla="*/ 579 w 632"/>
                <a:gd name="T9" fmla="*/ 58 h 597"/>
                <a:gd name="T10" fmla="*/ 420 w 632"/>
                <a:gd name="T11" fmla="*/ 549 h 597"/>
                <a:gd name="T12" fmla="*/ 468 w 632"/>
                <a:gd name="T13" fmla="*/ 567 h 597"/>
                <a:gd name="T14" fmla="*/ 416 w 632"/>
                <a:gd name="T15" fmla="*/ 517 h 597"/>
                <a:gd name="T16" fmla="*/ 408 w 632"/>
                <a:gd name="T17" fmla="*/ 536 h 597"/>
                <a:gd name="T18" fmla="*/ 416 w 632"/>
                <a:gd name="T19" fmla="*/ 517 h 597"/>
                <a:gd name="T20" fmla="*/ 375 w 632"/>
                <a:gd name="T21" fmla="*/ 549 h 597"/>
                <a:gd name="T22" fmla="*/ 420 w 632"/>
                <a:gd name="T23" fmla="*/ 567 h 597"/>
                <a:gd name="T24" fmla="*/ 377 w 632"/>
                <a:gd name="T25" fmla="*/ 517 h 597"/>
                <a:gd name="T26" fmla="*/ 366 w 632"/>
                <a:gd name="T27" fmla="*/ 536 h 597"/>
                <a:gd name="T28" fmla="*/ 377 w 632"/>
                <a:gd name="T29" fmla="*/ 517 h 597"/>
                <a:gd name="T30" fmla="*/ 330 w 632"/>
                <a:gd name="T31" fmla="*/ 549 h 597"/>
                <a:gd name="T32" fmla="*/ 371 w 632"/>
                <a:gd name="T33" fmla="*/ 567 h 597"/>
                <a:gd name="T34" fmla="*/ 338 w 632"/>
                <a:gd name="T35" fmla="*/ 517 h 597"/>
                <a:gd name="T36" fmla="*/ 323 w 632"/>
                <a:gd name="T37" fmla="*/ 537 h 597"/>
                <a:gd name="T38" fmla="*/ 338 w 632"/>
                <a:gd name="T39" fmla="*/ 517 h 597"/>
                <a:gd name="T40" fmla="*/ 285 w 632"/>
                <a:gd name="T41" fmla="*/ 549 h 597"/>
                <a:gd name="T42" fmla="*/ 322 w 632"/>
                <a:gd name="T43" fmla="*/ 567 h 597"/>
                <a:gd name="T44" fmla="*/ 300 w 632"/>
                <a:gd name="T45" fmla="*/ 518 h 597"/>
                <a:gd name="T46" fmla="*/ 281 w 632"/>
                <a:gd name="T47" fmla="*/ 537 h 597"/>
                <a:gd name="T48" fmla="*/ 300 w 632"/>
                <a:gd name="T49" fmla="*/ 518 h 597"/>
                <a:gd name="T50" fmla="*/ 240 w 632"/>
                <a:gd name="T51" fmla="*/ 549 h 597"/>
                <a:gd name="T52" fmla="*/ 274 w 632"/>
                <a:gd name="T53" fmla="*/ 567 h 597"/>
                <a:gd name="T54" fmla="*/ 262 w 632"/>
                <a:gd name="T55" fmla="*/ 520 h 597"/>
                <a:gd name="T56" fmla="*/ 238 w 632"/>
                <a:gd name="T57" fmla="*/ 538 h 597"/>
                <a:gd name="T58" fmla="*/ 262 w 632"/>
                <a:gd name="T59" fmla="*/ 520 h 597"/>
                <a:gd name="T60" fmla="*/ 197 w 632"/>
                <a:gd name="T61" fmla="*/ 520 h 597"/>
                <a:gd name="T62" fmla="*/ 223 w 632"/>
                <a:gd name="T63" fmla="*/ 538 h 597"/>
                <a:gd name="T64" fmla="*/ 224 w 632"/>
                <a:gd name="T65" fmla="*/ 549 h 597"/>
                <a:gd name="T66" fmla="*/ 194 w 632"/>
                <a:gd name="T67" fmla="*/ 567 h 597"/>
                <a:gd name="T68" fmla="*/ 224 w 632"/>
                <a:gd name="T69" fmla="*/ 549 h 597"/>
                <a:gd name="T70" fmla="*/ 157 w 632"/>
                <a:gd name="T71" fmla="*/ 520 h 597"/>
                <a:gd name="T72" fmla="*/ 181 w 632"/>
                <a:gd name="T73" fmla="*/ 538 h 597"/>
                <a:gd name="T74" fmla="*/ 179 w 632"/>
                <a:gd name="T75" fmla="*/ 549 h 597"/>
                <a:gd name="T76" fmla="*/ 145 w 632"/>
                <a:gd name="T77" fmla="*/ 567 h 597"/>
                <a:gd name="T78" fmla="*/ 179 w 632"/>
                <a:gd name="T79" fmla="*/ 549 h 597"/>
                <a:gd name="T80" fmla="*/ 133 w 632"/>
                <a:gd name="T81" fmla="*/ 579 h 597"/>
                <a:gd name="T82" fmla="*/ 348 w 632"/>
                <a:gd name="T83" fmla="*/ 597 h 597"/>
                <a:gd name="T84" fmla="*/ 144 w 632"/>
                <a:gd name="T85" fmla="*/ 520 h 597"/>
                <a:gd name="T86" fmla="*/ 110 w 632"/>
                <a:gd name="T87" fmla="*/ 538 h 597"/>
                <a:gd name="T88" fmla="*/ 144 w 632"/>
                <a:gd name="T89" fmla="*/ 520 h 597"/>
                <a:gd name="T90" fmla="*/ 105 w 632"/>
                <a:gd name="T91" fmla="*/ 549 h 597"/>
                <a:gd name="T92" fmla="*/ 128 w 632"/>
                <a:gd name="T93" fmla="*/ 567 h 597"/>
                <a:gd name="T94" fmla="*/ 104 w 632"/>
                <a:gd name="T95" fmla="*/ 520 h 597"/>
                <a:gd name="T96" fmla="*/ 67 w 632"/>
                <a:gd name="T97" fmla="*/ 538 h 597"/>
                <a:gd name="T98" fmla="*/ 104 w 632"/>
                <a:gd name="T99" fmla="*/ 520 h 597"/>
                <a:gd name="T100" fmla="*/ 60 w 632"/>
                <a:gd name="T101" fmla="*/ 549 h 597"/>
                <a:gd name="T102" fmla="*/ 80 w 632"/>
                <a:gd name="T103" fmla="*/ 567 h 597"/>
                <a:gd name="T104" fmla="*/ 65 w 632"/>
                <a:gd name="T105" fmla="*/ 520 h 597"/>
                <a:gd name="T106" fmla="*/ 24 w 632"/>
                <a:gd name="T107" fmla="*/ 538 h 597"/>
                <a:gd name="T108" fmla="*/ 65 w 632"/>
                <a:gd name="T109" fmla="*/ 520 h 597"/>
                <a:gd name="T110" fmla="*/ 15 w 632"/>
                <a:gd name="T111" fmla="*/ 549 h 597"/>
                <a:gd name="T112" fmla="*/ 31 w 632"/>
                <a:gd name="T113" fmla="*/ 567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32" h="597">
                  <a:moveTo>
                    <a:pt x="579" y="21"/>
                  </a:moveTo>
                  <a:lnTo>
                    <a:pt x="632" y="21"/>
                  </a:lnTo>
                  <a:lnTo>
                    <a:pt x="632" y="0"/>
                  </a:lnTo>
                  <a:lnTo>
                    <a:pt x="579" y="0"/>
                  </a:lnTo>
                  <a:lnTo>
                    <a:pt x="579" y="21"/>
                  </a:lnTo>
                  <a:close/>
                  <a:moveTo>
                    <a:pt x="579" y="58"/>
                  </a:moveTo>
                  <a:lnTo>
                    <a:pt x="632" y="58"/>
                  </a:lnTo>
                  <a:lnTo>
                    <a:pt x="632" y="37"/>
                  </a:lnTo>
                  <a:lnTo>
                    <a:pt x="579" y="37"/>
                  </a:lnTo>
                  <a:lnTo>
                    <a:pt x="579" y="58"/>
                  </a:lnTo>
                  <a:close/>
                  <a:moveTo>
                    <a:pt x="449" y="549"/>
                  </a:moveTo>
                  <a:lnTo>
                    <a:pt x="420" y="549"/>
                  </a:lnTo>
                  <a:lnTo>
                    <a:pt x="437" y="567"/>
                  </a:lnTo>
                  <a:lnTo>
                    <a:pt x="468" y="567"/>
                  </a:lnTo>
                  <a:lnTo>
                    <a:pt x="449" y="549"/>
                  </a:lnTo>
                  <a:close/>
                  <a:moveTo>
                    <a:pt x="416" y="517"/>
                  </a:moveTo>
                  <a:lnTo>
                    <a:pt x="391" y="517"/>
                  </a:lnTo>
                  <a:lnTo>
                    <a:pt x="408" y="536"/>
                  </a:lnTo>
                  <a:lnTo>
                    <a:pt x="436" y="536"/>
                  </a:lnTo>
                  <a:lnTo>
                    <a:pt x="416" y="517"/>
                  </a:lnTo>
                  <a:close/>
                  <a:moveTo>
                    <a:pt x="404" y="549"/>
                  </a:moveTo>
                  <a:lnTo>
                    <a:pt x="375" y="549"/>
                  </a:lnTo>
                  <a:lnTo>
                    <a:pt x="388" y="567"/>
                  </a:lnTo>
                  <a:lnTo>
                    <a:pt x="420" y="567"/>
                  </a:lnTo>
                  <a:lnTo>
                    <a:pt x="404" y="549"/>
                  </a:lnTo>
                  <a:close/>
                  <a:moveTo>
                    <a:pt x="377" y="517"/>
                  </a:moveTo>
                  <a:lnTo>
                    <a:pt x="352" y="517"/>
                  </a:lnTo>
                  <a:lnTo>
                    <a:pt x="366" y="536"/>
                  </a:lnTo>
                  <a:lnTo>
                    <a:pt x="393" y="536"/>
                  </a:lnTo>
                  <a:lnTo>
                    <a:pt x="377" y="517"/>
                  </a:lnTo>
                  <a:close/>
                  <a:moveTo>
                    <a:pt x="359" y="549"/>
                  </a:moveTo>
                  <a:lnTo>
                    <a:pt x="330" y="549"/>
                  </a:lnTo>
                  <a:lnTo>
                    <a:pt x="339" y="567"/>
                  </a:lnTo>
                  <a:lnTo>
                    <a:pt x="371" y="567"/>
                  </a:lnTo>
                  <a:lnTo>
                    <a:pt x="359" y="549"/>
                  </a:lnTo>
                  <a:close/>
                  <a:moveTo>
                    <a:pt x="338" y="517"/>
                  </a:moveTo>
                  <a:lnTo>
                    <a:pt x="313" y="517"/>
                  </a:lnTo>
                  <a:lnTo>
                    <a:pt x="323" y="537"/>
                  </a:lnTo>
                  <a:lnTo>
                    <a:pt x="351" y="537"/>
                  </a:lnTo>
                  <a:lnTo>
                    <a:pt x="338" y="517"/>
                  </a:lnTo>
                  <a:close/>
                  <a:moveTo>
                    <a:pt x="314" y="549"/>
                  </a:moveTo>
                  <a:lnTo>
                    <a:pt x="285" y="549"/>
                  </a:lnTo>
                  <a:lnTo>
                    <a:pt x="291" y="567"/>
                  </a:lnTo>
                  <a:lnTo>
                    <a:pt x="322" y="567"/>
                  </a:lnTo>
                  <a:lnTo>
                    <a:pt x="314" y="549"/>
                  </a:lnTo>
                  <a:close/>
                  <a:moveTo>
                    <a:pt x="300" y="518"/>
                  </a:moveTo>
                  <a:lnTo>
                    <a:pt x="275" y="518"/>
                  </a:lnTo>
                  <a:lnTo>
                    <a:pt x="281" y="537"/>
                  </a:lnTo>
                  <a:lnTo>
                    <a:pt x="309" y="537"/>
                  </a:lnTo>
                  <a:lnTo>
                    <a:pt x="300" y="518"/>
                  </a:lnTo>
                  <a:close/>
                  <a:moveTo>
                    <a:pt x="269" y="549"/>
                  </a:moveTo>
                  <a:lnTo>
                    <a:pt x="240" y="549"/>
                  </a:lnTo>
                  <a:lnTo>
                    <a:pt x="242" y="567"/>
                  </a:lnTo>
                  <a:lnTo>
                    <a:pt x="274" y="567"/>
                  </a:lnTo>
                  <a:lnTo>
                    <a:pt x="269" y="549"/>
                  </a:lnTo>
                  <a:close/>
                  <a:moveTo>
                    <a:pt x="262" y="520"/>
                  </a:moveTo>
                  <a:lnTo>
                    <a:pt x="236" y="520"/>
                  </a:lnTo>
                  <a:lnTo>
                    <a:pt x="238" y="538"/>
                  </a:lnTo>
                  <a:lnTo>
                    <a:pt x="266" y="538"/>
                  </a:lnTo>
                  <a:lnTo>
                    <a:pt x="262" y="520"/>
                  </a:lnTo>
                  <a:close/>
                  <a:moveTo>
                    <a:pt x="222" y="520"/>
                  </a:moveTo>
                  <a:lnTo>
                    <a:pt x="197" y="520"/>
                  </a:lnTo>
                  <a:lnTo>
                    <a:pt x="195" y="538"/>
                  </a:lnTo>
                  <a:lnTo>
                    <a:pt x="223" y="538"/>
                  </a:lnTo>
                  <a:lnTo>
                    <a:pt x="222" y="520"/>
                  </a:lnTo>
                  <a:close/>
                  <a:moveTo>
                    <a:pt x="224" y="549"/>
                  </a:moveTo>
                  <a:lnTo>
                    <a:pt x="195" y="549"/>
                  </a:lnTo>
                  <a:lnTo>
                    <a:pt x="194" y="567"/>
                  </a:lnTo>
                  <a:lnTo>
                    <a:pt x="225" y="567"/>
                  </a:lnTo>
                  <a:lnTo>
                    <a:pt x="224" y="549"/>
                  </a:lnTo>
                  <a:close/>
                  <a:moveTo>
                    <a:pt x="183" y="520"/>
                  </a:moveTo>
                  <a:lnTo>
                    <a:pt x="157" y="520"/>
                  </a:lnTo>
                  <a:lnTo>
                    <a:pt x="153" y="538"/>
                  </a:lnTo>
                  <a:lnTo>
                    <a:pt x="181" y="538"/>
                  </a:lnTo>
                  <a:lnTo>
                    <a:pt x="183" y="520"/>
                  </a:lnTo>
                  <a:close/>
                  <a:moveTo>
                    <a:pt x="179" y="549"/>
                  </a:moveTo>
                  <a:lnTo>
                    <a:pt x="150" y="549"/>
                  </a:lnTo>
                  <a:lnTo>
                    <a:pt x="145" y="567"/>
                  </a:lnTo>
                  <a:lnTo>
                    <a:pt x="177" y="567"/>
                  </a:lnTo>
                  <a:lnTo>
                    <a:pt x="179" y="549"/>
                  </a:lnTo>
                  <a:close/>
                  <a:moveTo>
                    <a:pt x="339" y="579"/>
                  </a:moveTo>
                  <a:lnTo>
                    <a:pt x="133" y="579"/>
                  </a:lnTo>
                  <a:lnTo>
                    <a:pt x="128" y="597"/>
                  </a:lnTo>
                  <a:lnTo>
                    <a:pt x="348" y="597"/>
                  </a:lnTo>
                  <a:lnTo>
                    <a:pt x="339" y="579"/>
                  </a:lnTo>
                  <a:close/>
                  <a:moveTo>
                    <a:pt x="144" y="520"/>
                  </a:moveTo>
                  <a:lnTo>
                    <a:pt x="118" y="520"/>
                  </a:lnTo>
                  <a:lnTo>
                    <a:pt x="110" y="538"/>
                  </a:lnTo>
                  <a:lnTo>
                    <a:pt x="138" y="538"/>
                  </a:lnTo>
                  <a:lnTo>
                    <a:pt x="144" y="520"/>
                  </a:lnTo>
                  <a:close/>
                  <a:moveTo>
                    <a:pt x="134" y="549"/>
                  </a:moveTo>
                  <a:lnTo>
                    <a:pt x="105" y="549"/>
                  </a:lnTo>
                  <a:lnTo>
                    <a:pt x="97" y="567"/>
                  </a:lnTo>
                  <a:lnTo>
                    <a:pt x="128" y="567"/>
                  </a:lnTo>
                  <a:lnTo>
                    <a:pt x="134" y="549"/>
                  </a:lnTo>
                  <a:close/>
                  <a:moveTo>
                    <a:pt x="104" y="520"/>
                  </a:moveTo>
                  <a:lnTo>
                    <a:pt x="79" y="520"/>
                  </a:lnTo>
                  <a:lnTo>
                    <a:pt x="67" y="538"/>
                  </a:lnTo>
                  <a:lnTo>
                    <a:pt x="95" y="538"/>
                  </a:lnTo>
                  <a:lnTo>
                    <a:pt x="104" y="520"/>
                  </a:lnTo>
                  <a:close/>
                  <a:moveTo>
                    <a:pt x="89" y="549"/>
                  </a:moveTo>
                  <a:lnTo>
                    <a:pt x="60" y="549"/>
                  </a:lnTo>
                  <a:lnTo>
                    <a:pt x="48" y="567"/>
                  </a:lnTo>
                  <a:lnTo>
                    <a:pt x="80" y="567"/>
                  </a:lnTo>
                  <a:lnTo>
                    <a:pt x="89" y="549"/>
                  </a:lnTo>
                  <a:close/>
                  <a:moveTo>
                    <a:pt x="65" y="520"/>
                  </a:moveTo>
                  <a:lnTo>
                    <a:pt x="39" y="520"/>
                  </a:lnTo>
                  <a:lnTo>
                    <a:pt x="24" y="538"/>
                  </a:lnTo>
                  <a:lnTo>
                    <a:pt x="52" y="538"/>
                  </a:lnTo>
                  <a:lnTo>
                    <a:pt x="65" y="520"/>
                  </a:lnTo>
                  <a:close/>
                  <a:moveTo>
                    <a:pt x="44" y="549"/>
                  </a:moveTo>
                  <a:lnTo>
                    <a:pt x="15" y="549"/>
                  </a:lnTo>
                  <a:lnTo>
                    <a:pt x="0" y="567"/>
                  </a:lnTo>
                  <a:lnTo>
                    <a:pt x="31" y="567"/>
                  </a:lnTo>
                  <a:lnTo>
                    <a:pt x="44" y="549"/>
                  </a:lnTo>
                  <a:close/>
                </a:path>
              </a:pathLst>
            </a:custGeom>
            <a:solidFill>
              <a:srgbClr val="4171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5" name="Rectangle 13"/>
            <p:cNvSpPr>
              <a:spLocks noChangeArrowheads="1"/>
            </p:cNvSpPr>
            <p:nvPr/>
          </p:nvSpPr>
          <p:spPr bwMode="auto">
            <a:xfrm>
              <a:off x="3076" y="2341"/>
              <a:ext cx="1633" cy="163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6" name="Rectangle 14"/>
            <p:cNvSpPr>
              <a:spLocks noChangeArrowheads="1"/>
            </p:cNvSpPr>
            <p:nvPr/>
          </p:nvSpPr>
          <p:spPr bwMode="auto">
            <a:xfrm>
              <a:off x="3076" y="2341"/>
              <a:ext cx="1633" cy="1639"/>
            </a:xfrm>
            <a:prstGeom prst="rect">
              <a:avLst/>
            </a:prstGeom>
            <a:noFill/>
            <a:ln w="50800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7" name="Oval 15"/>
            <p:cNvSpPr>
              <a:spLocks noChangeArrowheads="1"/>
            </p:cNvSpPr>
            <p:nvPr/>
          </p:nvSpPr>
          <p:spPr bwMode="auto">
            <a:xfrm>
              <a:off x="3508" y="2823"/>
              <a:ext cx="769" cy="771"/>
            </a:xfrm>
            <a:prstGeom prst="ellipse">
              <a:avLst/>
            </a:prstGeom>
            <a:solidFill>
              <a:srgbClr val="FFFFFF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8" name="Oval 16"/>
            <p:cNvSpPr>
              <a:spLocks noChangeArrowheads="1"/>
            </p:cNvSpPr>
            <p:nvPr/>
          </p:nvSpPr>
          <p:spPr bwMode="auto">
            <a:xfrm>
              <a:off x="3508" y="2823"/>
              <a:ext cx="769" cy="771"/>
            </a:xfrm>
            <a:prstGeom prst="ellipse">
              <a:avLst/>
            </a:prstGeom>
            <a:noFill/>
            <a:ln w="17463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19" name="Rectangle 17"/>
            <p:cNvSpPr>
              <a:spLocks noChangeArrowheads="1"/>
            </p:cNvSpPr>
            <p:nvPr/>
          </p:nvSpPr>
          <p:spPr bwMode="auto">
            <a:xfrm>
              <a:off x="3655" y="3149"/>
              <a:ext cx="528" cy="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300" b="0" i="0" u="none" strike="noStrike" cap="none" normalizeH="0" baseline="0" smtClean="0">
                  <a:ln>
                    <a:noFill/>
                  </a:ln>
                  <a:solidFill>
                    <a:srgbClr val="41719C"/>
                  </a:solidFill>
                  <a:effectLst/>
                  <a:latin typeface="Calibri" panose="020F0502020204030204" pitchFamily="34" charset="0"/>
                </a:rPr>
                <a:t>MicroBlaze</a:t>
              </a:r>
              <a:endPara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0" name="Freeform 18"/>
            <p:cNvSpPr>
              <a:spLocks/>
            </p:cNvSpPr>
            <p:nvPr/>
          </p:nvSpPr>
          <p:spPr bwMode="auto">
            <a:xfrm>
              <a:off x="1634" y="3081"/>
              <a:ext cx="1874" cy="256"/>
            </a:xfrm>
            <a:custGeom>
              <a:avLst/>
              <a:gdLst>
                <a:gd name="T0" fmla="*/ 1874 w 1874"/>
                <a:gd name="T1" fmla="*/ 128 h 256"/>
                <a:gd name="T2" fmla="*/ 1746 w 1874"/>
                <a:gd name="T3" fmla="*/ 256 h 256"/>
                <a:gd name="T4" fmla="*/ 1746 w 1874"/>
                <a:gd name="T5" fmla="*/ 192 h 256"/>
                <a:gd name="T6" fmla="*/ 128 w 1874"/>
                <a:gd name="T7" fmla="*/ 192 h 256"/>
                <a:gd name="T8" fmla="*/ 128 w 1874"/>
                <a:gd name="T9" fmla="*/ 256 h 256"/>
                <a:gd name="T10" fmla="*/ 0 w 1874"/>
                <a:gd name="T11" fmla="*/ 128 h 256"/>
                <a:gd name="T12" fmla="*/ 128 w 1874"/>
                <a:gd name="T13" fmla="*/ 0 h 256"/>
                <a:gd name="T14" fmla="*/ 128 w 1874"/>
                <a:gd name="T15" fmla="*/ 64 h 256"/>
                <a:gd name="T16" fmla="*/ 1746 w 1874"/>
                <a:gd name="T17" fmla="*/ 64 h 256"/>
                <a:gd name="T18" fmla="*/ 1746 w 1874"/>
                <a:gd name="T19" fmla="*/ 0 h 256"/>
                <a:gd name="T20" fmla="*/ 1874 w 1874"/>
                <a:gd name="T21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74" h="256">
                  <a:moveTo>
                    <a:pt x="1874" y="128"/>
                  </a:moveTo>
                  <a:lnTo>
                    <a:pt x="1746" y="256"/>
                  </a:lnTo>
                  <a:lnTo>
                    <a:pt x="1746" y="192"/>
                  </a:lnTo>
                  <a:lnTo>
                    <a:pt x="128" y="192"/>
                  </a:lnTo>
                  <a:lnTo>
                    <a:pt x="128" y="256"/>
                  </a:lnTo>
                  <a:lnTo>
                    <a:pt x="0" y="128"/>
                  </a:lnTo>
                  <a:lnTo>
                    <a:pt x="128" y="0"/>
                  </a:lnTo>
                  <a:lnTo>
                    <a:pt x="128" y="64"/>
                  </a:lnTo>
                  <a:lnTo>
                    <a:pt x="1746" y="64"/>
                  </a:lnTo>
                  <a:lnTo>
                    <a:pt x="1746" y="0"/>
                  </a:lnTo>
                  <a:lnTo>
                    <a:pt x="1874" y="1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21" name="Freeform 19"/>
            <p:cNvSpPr>
              <a:spLocks/>
            </p:cNvSpPr>
            <p:nvPr/>
          </p:nvSpPr>
          <p:spPr bwMode="auto">
            <a:xfrm>
              <a:off x="1634" y="3081"/>
              <a:ext cx="1874" cy="256"/>
            </a:xfrm>
            <a:custGeom>
              <a:avLst/>
              <a:gdLst>
                <a:gd name="T0" fmla="*/ 1874 w 1874"/>
                <a:gd name="T1" fmla="*/ 128 h 256"/>
                <a:gd name="T2" fmla="*/ 1746 w 1874"/>
                <a:gd name="T3" fmla="*/ 256 h 256"/>
                <a:gd name="T4" fmla="*/ 1746 w 1874"/>
                <a:gd name="T5" fmla="*/ 192 h 256"/>
                <a:gd name="T6" fmla="*/ 128 w 1874"/>
                <a:gd name="T7" fmla="*/ 192 h 256"/>
                <a:gd name="T8" fmla="*/ 128 w 1874"/>
                <a:gd name="T9" fmla="*/ 256 h 256"/>
                <a:gd name="T10" fmla="*/ 0 w 1874"/>
                <a:gd name="T11" fmla="*/ 128 h 256"/>
                <a:gd name="T12" fmla="*/ 128 w 1874"/>
                <a:gd name="T13" fmla="*/ 0 h 256"/>
                <a:gd name="T14" fmla="*/ 128 w 1874"/>
                <a:gd name="T15" fmla="*/ 64 h 256"/>
                <a:gd name="T16" fmla="*/ 1746 w 1874"/>
                <a:gd name="T17" fmla="*/ 64 h 256"/>
                <a:gd name="T18" fmla="*/ 1746 w 1874"/>
                <a:gd name="T19" fmla="*/ 0 h 256"/>
                <a:gd name="T20" fmla="*/ 1874 w 1874"/>
                <a:gd name="T21" fmla="*/ 128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74" h="256">
                  <a:moveTo>
                    <a:pt x="1874" y="128"/>
                  </a:moveTo>
                  <a:lnTo>
                    <a:pt x="1746" y="256"/>
                  </a:lnTo>
                  <a:lnTo>
                    <a:pt x="1746" y="192"/>
                  </a:lnTo>
                  <a:lnTo>
                    <a:pt x="128" y="192"/>
                  </a:lnTo>
                  <a:lnTo>
                    <a:pt x="128" y="256"/>
                  </a:lnTo>
                  <a:lnTo>
                    <a:pt x="0" y="128"/>
                  </a:lnTo>
                  <a:lnTo>
                    <a:pt x="128" y="0"/>
                  </a:lnTo>
                  <a:lnTo>
                    <a:pt x="128" y="64"/>
                  </a:lnTo>
                  <a:lnTo>
                    <a:pt x="1746" y="64"/>
                  </a:lnTo>
                  <a:lnTo>
                    <a:pt x="1746" y="0"/>
                  </a:lnTo>
                  <a:lnTo>
                    <a:pt x="1874" y="128"/>
                  </a:lnTo>
                  <a:close/>
                </a:path>
              </a:pathLst>
            </a:custGeom>
            <a:noFill/>
            <a:ln w="12700" cap="sq">
              <a:solidFill>
                <a:srgbClr val="41719C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22" name="Rectangle 20"/>
            <p:cNvSpPr>
              <a:spLocks noChangeArrowheads="1"/>
            </p:cNvSpPr>
            <p:nvPr/>
          </p:nvSpPr>
          <p:spPr bwMode="auto">
            <a:xfrm>
              <a:off x="2385" y="3149"/>
              <a:ext cx="425" cy="1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300" b="0" i="0" u="none" strike="noStrike" cap="none" normalizeH="0" baseline="0" smtClean="0">
                  <a:ln>
                    <a:noFill/>
                  </a:ln>
                  <a:solidFill>
                    <a:srgbClr val="41719C"/>
                  </a:solidFill>
                  <a:effectLst/>
                  <a:latin typeface="Calibri" panose="020F0502020204030204" pitchFamily="34" charset="0"/>
                </a:rPr>
                <a:t>Ethernet</a:t>
              </a:r>
              <a:endPara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3" name="Freeform 21"/>
            <p:cNvSpPr>
              <a:spLocks/>
            </p:cNvSpPr>
            <p:nvPr/>
          </p:nvSpPr>
          <p:spPr bwMode="auto">
            <a:xfrm>
              <a:off x="4277" y="3016"/>
              <a:ext cx="1009" cy="385"/>
            </a:xfrm>
            <a:custGeom>
              <a:avLst/>
              <a:gdLst>
                <a:gd name="T0" fmla="*/ 1009 w 1009"/>
                <a:gd name="T1" fmla="*/ 193 h 385"/>
                <a:gd name="T2" fmla="*/ 720 w 1009"/>
                <a:gd name="T3" fmla="*/ 385 h 385"/>
                <a:gd name="T4" fmla="*/ 720 w 1009"/>
                <a:gd name="T5" fmla="*/ 289 h 385"/>
                <a:gd name="T6" fmla="*/ 288 w 1009"/>
                <a:gd name="T7" fmla="*/ 289 h 385"/>
                <a:gd name="T8" fmla="*/ 288 w 1009"/>
                <a:gd name="T9" fmla="*/ 385 h 385"/>
                <a:gd name="T10" fmla="*/ 0 w 1009"/>
                <a:gd name="T11" fmla="*/ 193 h 385"/>
                <a:gd name="T12" fmla="*/ 288 w 1009"/>
                <a:gd name="T13" fmla="*/ 0 h 385"/>
                <a:gd name="T14" fmla="*/ 288 w 1009"/>
                <a:gd name="T15" fmla="*/ 96 h 385"/>
                <a:gd name="T16" fmla="*/ 720 w 1009"/>
                <a:gd name="T17" fmla="*/ 96 h 385"/>
                <a:gd name="T18" fmla="*/ 720 w 1009"/>
                <a:gd name="T19" fmla="*/ 0 h 385"/>
                <a:gd name="T20" fmla="*/ 1009 w 1009"/>
                <a:gd name="T21" fmla="*/ 193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09" h="385">
                  <a:moveTo>
                    <a:pt x="1009" y="193"/>
                  </a:moveTo>
                  <a:lnTo>
                    <a:pt x="720" y="385"/>
                  </a:lnTo>
                  <a:lnTo>
                    <a:pt x="720" y="289"/>
                  </a:lnTo>
                  <a:lnTo>
                    <a:pt x="288" y="289"/>
                  </a:lnTo>
                  <a:lnTo>
                    <a:pt x="288" y="385"/>
                  </a:lnTo>
                  <a:lnTo>
                    <a:pt x="0" y="193"/>
                  </a:lnTo>
                  <a:lnTo>
                    <a:pt x="288" y="0"/>
                  </a:lnTo>
                  <a:lnTo>
                    <a:pt x="288" y="96"/>
                  </a:lnTo>
                  <a:lnTo>
                    <a:pt x="720" y="96"/>
                  </a:lnTo>
                  <a:lnTo>
                    <a:pt x="720" y="0"/>
                  </a:lnTo>
                  <a:lnTo>
                    <a:pt x="1009" y="19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24" name="Freeform 22"/>
            <p:cNvSpPr>
              <a:spLocks/>
            </p:cNvSpPr>
            <p:nvPr/>
          </p:nvSpPr>
          <p:spPr bwMode="auto">
            <a:xfrm>
              <a:off x="4277" y="3016"/>
              <a:ext cx="1009" cy="385"/>
            </a:xfrm>
            <a:custGeom>
              <a:avLst/>
              <a:gdLst>
                <a:gd name="T0" fmla="*/ 1009 w 1009"/>
                <a:gd name="T1" fmla="*/ 193 h 385"/>
                <a:gd name="T2" fmla="*/ 720 w 1009"/>
                <a:gd name="T3" fmla="*/ 385 h 385"/>
                <a:gd name="T4" fmla="*/ 720 w 1009"/>
                <a:gd name="T5" fmla="*/ 289 h 385"/>
                <a:gd name="T6" fmla="*/ 288 w 1009"/>
                <a:gd name="T7" fmla="*/ 289 h 385"/>
                <a:gd name="T8" fmla="*/ 288 w 1009"/>
                <a:gd name="T9" fmla="*/ 385 h 385"/>
                <a:gd name="T10" fmla="*/ 0 w 1009"/>
                <a:gd name="T11" fmla="*/ 193 h 385"/>
                <a:gd name="T12" fmla="*/ 288 w 1009"/>
                <a:gd name="T13" fmla="*/ 0 h 385"/>
                <a:gd name="T14" fmla="*/ 288 w 1009"/>
                <a:gd name="T15" fmla="*/ 96 h 385"/>
                <a:gd name="T16" fmla="*/ 720 w 1009"/>
                <a:gd name="T17" fmla="*/ 96 h 385"/>
                <a:gd name="T18" fmla="*/ 720 w 1009"/>
                <a:gd name="T19" fmla="*/ 0 h 385"/>
                <a:gd name="T20" fmla="*/ 1009 w 1009"/>
                <a:gd name="T21" fmla="*/ 193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09" h="385">
                  <a:moveTo>
                    <a:pt x="1009" y="193"/>
                  </a:moveTo>
                  <a:lnTo>
                    <a:pt x="720" y="385"/>
                  </a:lnTo>
                  <a:lnTo>
                    <a:pt x="720" y="289"/>
                  </a:lnTo>
                  <a:lnTo>
                    <a:pt x="288" y="289"/>
                  </a:lnTo>
                  <a:lnTo>
                    <a:pt x="288" y="385"/>
                  </a:lnTo>
                  <a:lnTo>
                    <a:pt x="0" y="193"/>
                  </a:lnTo>
                  <a:lnTo>
                    <a:pt x="288" y="0"/>
                  </a:lnTo>
                  <a:lnTo>
                    <a:pt x="288" y="96"/>
                  </a:lnTo>
                  <a:lnTo>
                    <a:pt x="720" y="96"/>
                  </a:lnTo>
                  <a:lnTo>
                    <a:pt x="720" y="0"/>
                  </a:lnTo>
                  <a:lnTo>
                    <a:pt x="1009" y="193"/>
                  </a:lnTo>
                  <a:close/>
                </a:path>
              </a:pathLst>
            </a:custGeom>
            <a:noFill/>
            <a:ln w="12700" cap="sq">
              <a:solidFill>
                <a:srgbClr val="41719C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25" name="Rectangle 23"/>
            <p:cNvSpPr>
              <a:spLocks noChangeArrowheads="1"/>
            </p:cNvSpPr>
            <p:nvPr/>
          </p:nvSpPr>
          <p:spPr bwMode="auto">
            <a:xfrm>
              <a:off x="3268" y="2427"/>
              <a:ext cx="1153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26" name="Rectangle 24"/>
            <p:cNvSpPr>
              <a:spLocks noChangeArrowheads="1"/>
            </p:cNvSpPr>
            <p:nvPr/>
          </p:nvSpPr>
          <p:spPr bwMode="auto">
            <a:xfrm>
              <a:off x="3638" y="2411"/>
              <a:ext cx="545" cy="2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2400" b="0" i="0" u="none" strike="noStrike" cap="none" normalizeH="0" baseline="0" dirty="0" smtClean="0">
                  <a:ln>
                    <a:noFill/>
                  </a:ln>
                  <a:solidFill>
                    <a:srgbClr val="41719C"/>
                  </a:solidFill>
                  <a:effectLst/>
                  <a:latin typeface="Calibri" panose="020F0502020204030204" pitchFamily="34" charset="0"/>
                </a:rPr>
                <a:t>FPGA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27" name="Rectangle 25"/>
            <p:cNvSpPr>
              <a:spLocks noChangeArrowheads="1"/>
            </p:cNvSpPr>
            <p:nvPr/>
          </p:nvSpPr>
          <p:spPr bwMode="auto">
            <a:xfrm>
              <a:off x="5286" y="2727"/>
              <a:ext cx="1153" cy="106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28" name="Rectangle 26"/>
            <p:cNvSpPr>
              <a:spLocks noChangeArrowheads="1"/>
            </p:cNvSpPr>
            <p:nvPr/>
          </p:nvSpPr>
          <p:spPr bwMode="auto">
            <a:xfrm>
              <a:off x="5286" y="2727"/>
              <a:ext cx="1153" cy="1060"/>
            </a:xfrm>
            <a:prstGeom prst="rect">
              <a:avLst/>
            </a:prstGeom>
            <a:noFill/>
            <a:ln w="50800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29" name="Line 27"/>
            <p:cNvSpPr>
              <a:spLocks noChangeShapeType="1"/>
            </p:cNvSpPr>
            <p:nvPr/>
          </p:nvSpPr>
          <p:spPr bwMode="auto">
            <a:xfrm>
              <a:off x="5632" y="3260"/>
              <a:ext cx="307" cy="0"/>
            </a:xfrm>
            <a:prstGeom prst="line">
              <a:avLst/>
            </a:prstGeom>
            <a:noFill/>
            <a:ln w="12700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30" name="Rectangle 28"/>
            <p:cNvSpPr>
              <a:spLocks noChangeArrowheads="1"/>
            </p:cNvSpPr>
            <p:nvPr/>
          </p:nvSpPr>
          <p:spPr bwMode="auto">
            <a:xfrm>
              <a:off x="5944" y="3094"/>
              <a:ext cx="206" cy="3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31" name="Rectangle 29"/>
            <p:cNvSpPr>
              <a:spLocks noChangeArrowheads="1"/>
            </p:cNvSpPr>
            <p:nvPr/>
          </p:nvSpPr>
          <p:spPr bwMode="auto">
            <a:xfrm>
              <a:off x="5944" y="3094"/>
              <a:ext cx="206" cy="324"/>
            </a:xfrm>
            <a:prstGeom prst="rect">
              <a:avLst/>
            </a:prstGeom>
            <a:noFill/>
            <a:ln w="12700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32" name="Freeform 30"/>
            <p:cNvSpPr>
              <a:spLocks/>
            </p:cNvSpPr>
            <p:nvPr/>
          </p:nvSpPr>
          <p:spPr bwMode="auto">
            <a:xfrm>
              <a:off x="5449" y="2807"/>
              <a:ext cx="429" cy="387"/>
            </a:xfrm>
            <a:custGeom>
              <a:avLst/>
              <a:gdLst>
                <a:gd name="T0" fmla="*/ 817 w 857"/>
                <a:gd name="T1" fmla="*/ 69 h 770"/>
                <a:gd name="T2" fmla="*/ 790 w 857"/>
                <a:gd name="T3" fmla="*/ 69 h 770"/>
                <a:gd name="T4" fmla="*/ 790 w 857"/>
                <a:gd name="T5" fmla="*/ 40 h 770"/>
                <a:gd name="T6" fmla="*/ 749 w 857"/>
                <a:gd name="T7" fmla="*/ 0 h 770"/>
                <a:gd name="T8" fmla="*/ 561 w 857"/>
                <a:gd name="T9" fmla="*/ 0 h 770"/>
                <a:gd name="T10" fmla="*/ 521 w 857"/>
                <a:gd name="T11" fmla="*/ 40 h 770"/>
                <a:gd name="T12" fmla="*/ 521 w 857"/>
                <a:gd name="T13" fmla="*/ 69 h 770"/>
                <a:gd name="T14" fmla="*/ 40 w 857"/>
                <a:gd name="T15" fmla="*/ 69 h 770"/>
                <a:gd name="T16" fmla="*/ 0 w 857"/>
                <a:gd name="T17" fmla="*/ 109 h 770"/>
                <a:gd name="T18" fmla="*/ 0 w 857"/>
                <a:gd name="T19" fmla="*/ 730 h 770"/>
                <a:gd name="T20" fmla="*/ 40 w 857"/>
                <a:gd name="T21" fmla="*/ 770 h 770"/>
                <a:gd name="T22" fmla="*/ 817 w 857"/>
                <a:gd name="T23" fmla="*/ 770 h 770"/>
                <a:gd name="T24" fmla="*/ 857 w 857"/>
                <a:gd name="T25" fmla="*/ 730 h 770"/>
                <a:gd name="T26" fmla="*/ 857 w 857"/>
                <a:gd name="T27" fmla="*/ 109 h 770"/>
                <a:gd name="T28" fmla="*/ 817 w 857"/>
                <a:gd name="T29" fmla="*/ 69 h 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57" h="770">
                  <a:moveTo>
                    <a:pt x="817" y="69"/>
                  </a:moveTo>
                  <a:lnTo>
                    <a:pt x="790" y="69"/>
                  </a:lnTo>
                  <a:lnTo>
                    <a:pt x="790" y="40"/>
                  </a:lnTo>
                  <a:cubicBezTo>
                    <a:pt x="790" y="18"/>
                    <a:pt x="772" y="0"/>
                    <a:pt x="749" y="0"/>
                  </a:cubicBezTo>
                  <a:lnTo>
                    <a:pt x="561" y="0"/>
                  </a:lnTo>
                  <a:cubicBezTo>
                    <a:pt x="539" y="0"/>
                    <a:pt x="521" y="18"/>
                    <a:pt x="521" y="40"/>
                  </a:cubicBezTo>
                  <a:lnTo>
                    <a:pt x="521" y="69"/>
                  </a:lnTo>
                  <a:lnTo>
                    <a:pt x="40" y="69"/>
                  </a:lnTo>
                  <a:cubicBezTo>
                    <a:pt x="18" y="69"/>
                    <a:pt x="0" y="87"/>
                    <a:pt x="0" y="109"/>
                  </a:cubicBezTo>
                  <a:lnTo>
                    <a:pt x="0" y="730"/>
                  </a:lnTo>
                  <a:cubicBezTo>
                    <a:pt x="0" y="752"/>
                    <a:pt x="18" y="770"/>
                    <a:pt x="40" y="770"/>
                  </a:cubicBezTo>
                  <a:lnTo>
                    <a:pt x="817" y="770"/>
                  </a:lnTo>
                  <a:cubicBezTo>
                    <a:pt x="839" y="770"/>
                    <a:pt x="857" y="752"/>
                    <a:pt x="857" y="730"/>
                  </a:cubicBezTo>
                  <a:lnTo>
                    <a:pt x="857" y="109"/>
                  </a:lnTo>
                  <a:cubicBezTo>
                    <a:pt x="857" y="87"/>
                    <a:pt x="839" y="69"/>
                    <a:pt x="817" y="69"/>
                  </a:cubicBezTo>
                  <a:close/>
                </a:path>
              </a:pathLst>
            </a:custGeom>
            <a:solidFill>
              <a:srgbClr val="223A51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33" name="Freeform 31"/>
            <p:cNvSpPr>
              <a:spLocks/>
            </p:cNvSpPr>
            <p:nvPr/>
          </p:nvSpPr>
          <p:spPr bwMode="auto">
            <a:xfrm>
              <a:off x="5449" y="2807"/>
              <a:ext cx="429" cy="387"/>
            </a:xfrm>
            <a:custGeom>
              <a:avLst/>
              <a:gdLst>
                <a:gd name="T0" fmla="*/ 817 w 857"/>
                <a:gd name="T1" fmla="*/ 69 h 770"/>
                <a:gd name="T2" fmla="*/ 790 w 857"/>
                <a:gd name="T3" fmla="*/ 69 h 770"/>
                <a:gd name="T4" fmla="*/ 790 w 857"/>
                <a:gd name="T5" fmla="*/ 40 h 770"/>
                <a:gd name="T6" fmla="*/ 749 w 857"/>
                <a:gd name="T7" fmla="*/ 0 h 770"/>
                <a:gd name="T8" fmla="*/ 561 w 857"/>
                <a:gd name="T9" fmla="*/ 0 h 770"/>
                <a:gd name="T10" fmla="*/ 521 w 857"/>
                <a:gd name="T11" fmla="*/ 40 h 770"/>
                <a:gd name="T12" fmla="*/ 521 w 857"/>
                <a:gd name="T13" fmla="*/ 69 h 770"/>
                <a:gd name="T14" fmla="*/ 40 w 857"/>
                <a:gd name="T15" fmla="*/ 69 h 770"/>
                <a:gd name="T16" fmla="*/ 0 w 857"/>
                <a:gd name="T17" fmla="*/ 109 h 770"/>
                <a:gd name="T18" fmla="*/ 0 w 857"/>
                <a:gd name="T19" fmla="*/ 730 h 770"/>
                <a:gd name="T20" fmla="*/ 40 w 857"/>
                <a:gd name="T21" fmla="*/ 770 h 770"/>
                <a:gd name="T22" fmla="*/ 817 w 857"/>
                <a:gd name="T23" fmla="*/ 770 h 770"/>
                <a:gd name="T24" fmla="*/ 857 w 857"/>
                <a:gd name="T25" fmla="*/ 730 h 770"/>
                <a:gd name="T26" fmla="*/ 857 w 857"/>
                <a:gd name="T27" fmla="*/ 109 h 770"/>
                <a:gd name="T28" fmla="*/ 817 w 857"/>
                <a:gd name="T29" fmla="*/ 69 h 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57" h="770">
                  <a:moveTo>
                    <a:pt x="817" y="69"/>
                  </a:moveTo>
                  <a:lnTo>
                    <a:pt x="790" y="69"/>
                  </a:lnTo>
                  <a:lnTo>
                    <a:pt x="790" y="40"/>
                  </a:lnTo>
                  <a:cubicBezTo>
                    <a:pt x="790" y="18"/>
                    <a:pt x="772" y="0"/>
                    <a:pt x="749" y="0"/>
                  </a:cubicBezTo>
                  <a:lnTo>
                    <a:pt x="561" y="0"/>
                  </a:lnTo>
                  <a:cubicBezTo>
                    <a:pt x="539" y="0"/>
                    <a:pt x="521" y="18"/>
                    <a:pt x="521" y="40"/>
                  </a:cubicBezTo>
                  <a:lnTo>
                    <a:pt x="521" y="69"/>
                  </a:lnTo>
                  <a:lnTo>
                    <a:pt x="40" y="69"/>
                  </a:lnTo>
                  <a:cubicBezTo>
                    <a:pt x="18" y="69"/>
                    <a:pt x="0" y="87"/>
                    <a:pt x="0" y="109"/>
                  </a:cubicBezTo>
                  <a:lnTo>
                    <a:pt x="0" y="730"/>
                  </a:lnTo>
                  <a:cubicBezTo>
                    <a:pt x="0" y="752"/>
                    <a:pt x="18" y="770"/>
                    <a:pt x="40" y="770"/>
                  </a:cubicBezTo>
                  <a:lnTo>
                    <a:pt x="817" y="770"/>
                  </a:lnTo>
                  <a:cubicBezTo>
                    <a:pt x="839" y="770"/>
                    <a:pt x="857" y="752"/>
                    <a:pt x="857" y="730"/>
                  </a:cubicBezTo>
                  <a:lnTo>
                    <a:pt x="857" y="109"/>
                  </a:lnTo>
                  <a:cubicBezTo>
                    <a:pt x="857" y="87"/>
                    <a:pt x="839" y="69"/>
                    <a:pt x="817" y="69"/>
                  </a:cubicBezTo>
                  <a:close/>
                </a:path>
              </a:pathLst>
            </a:custGeom>
            <a:noFill/>
            <a:ln w="12700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34" name="Rectangle 32"/>
            <p:cNvSpPr>
              <a:spLocks noChangeArrowheads="1"/>
            </p:cNvSpPr>
            <p:nvPr/>
          </p:nvSpPr>
          <p:spPr bwMode="auto">
            <a:xfrm>
              <a:off x="5473" y="2864"/>
              <a:ext cx="383" cy="30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35" name="Rectangle 33"/>
            <p:cNvSpPr>
              <a:spLocks noChangeArrowheads="1"/>
            </p:cNvSpPr>
            <p:nvPr/>
          </p:nvSpPr>
          <p:spPr bwMode="auto">
            <a:xfrm>
              <a:off x="5473" y="2864"/>
              <a:ext cx="383" cy="301"/>
            </a:xfrm>
            <a:prstGeom prst="rect">
              <a:avLst/>
            </a:prstGeom>
            <a:noFill/>
            <a:ln w="12700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36" name="Freeform 34"/>
            <p:cNvSpPr>
              <a:spLocks noEditPoints="1"/>
            </p:cNvSpPr>
            <p:nvPr/>
          </p:nvSpPr>
          <p:spPr bwMode="auto">
            <a:xfrm>
              <a:off x="5510" y="2890"/>
              <a:ext cx="302" cy="95"/>
            </a:xfrm>
            <a:custGeom>
              <a:avLst/>
              <a:gdLst>
                <a:gd name="T0" fmla="*/ 0 w 302"/>
                <a:gd name="T1" fmla="*/ 95 h 95"/>
                <a:gd name="T2" fmla="*/ 7 w 302"/>
                <a:gd name="T3" fmla="*/ 95 h 95"/>
                <a:gd name="T4" fmla="*/ 7 w 302"/>
                <a:gd name="T5" fmla="*/ 0 h 95"/>
                <a:gd name="T6" fmla="*/ 0 w 302"/>
                <a:gd name="T7" fmla="*/ 0 h 95"/>
                <a:gd name="T8" fmla="*/ 0 w 302"/>
                <a:gd name="T9" fmla="*/ 95 h 95"/>
                <a:gd name="T10" fmla="*/ 41 w 302"/>
                <a:gd name="T11" fmla="*/ 95 h 95"/>
                <a:gd name="T12" fmla="*/ 48 w 302"/>
                <a:gd name="T13" fmla="*/ 95 h 95"/>
                <a:gd name="T14" fmla="*/ 48 w 302"/>
                <a:gd name="T15" fmla="*/ 0 h 95"/>
                <a:gd name="T16" fmla="*/ 41 w 302"/>
                <a:gd name="T17" fmla="*/ 0 h 95"/>
                <a:gd name="T18" fmla="*/ 41 w 302"/>
                <a:gd name="T19" fmla="*/ 95 h 95"/>
                <a:gd name="T20" fmla="*/ 81 w 302"/>
                <a:gd name="T21" fmla="*/ 95 h 95"/>
                <a:gd name="T22" fmla="*/ 89 w 302"/>
                <a:gd name="T23" fmla="*/ 95 h 95"/>
                <a:gd name="T24" fmla="*/ 89 w 302"/>
                <a:gd name="T25" fmla="*/ 0 h 95"/>
                <a:gd name="T26" fmla="*/ 81 w 302"/>
                <a:gd name="T27" fmla="*/ 0 h 95"/>
                <a:gd name="T28" fmla="*/ 81 w 302"/>
                <a:gd name="T29" fmla="*/ 95 h 95"/>
                <a:gd name="T30" fmla="*/ 122 w 302"/>
                <a:gd name="T31" fmla="*/ 95 h 95"/>
                <a:gd name="T32" fmla="*/ 129 w 302"/>
                <a:gd name="T33" fmla="*/ 95 h 95"/>
                <a:gd name="T34" fmla="*/ 129 w 302"/>
                <a:gd name="T35" fmla="*/ 0 h 95"/>
                <a:gd name="T36" fmla="*/ 122 w 302"/>
                <a:gd name="T37" fmla="*/ 0 h 95"/>
                <a:gd name="T38" fmla="*/ 122 w 302"/>
                <a:gd name="T39" fmla="*/ 95 h 95"/>
                <a:gd name="T40" fmla="*/ 163 w 302"/>
                <a:gd name="T41" fmla="*/ 95 h 95"/>
                <a:gd name="T42" fmla="*/ 170 w 302"/>
                <a:gd name="T43" fmla="*/ 95 h 95"/>
                <a:gd name="T44" fmla="*/ 170 w 302"/>
                <a:gd name="T45" fmla="*/ 0 h 95"/>
                <a:gd name="T46" fmla="*/ 163 w 302"/>
                <a:gd name="T47" fmla="*/ 0 h 95"/>
                <a:gd name="T48" fmla="*/ 163 w 302"/>
                <a:gd name="T49" fmla="*/ 95 h 95"/>
                <a:gd name="T50" fmla="*/ 203 w 302"/>
                <a:gd name="T51" fmla="*/ 95 h 95"/>
                <a:gd name="T52" fmla="*/ 211 w 302"/>
                <a:gd name="T53" fmla="*/ 95 h 95"/>
                <a:gd name="T54" fmla="*/ 211 w 302"/>
                <a:gd name="T55" fmla="*/ 0 h 95"/>
                <a:gd name="T56" fmla="*/ 203 w 302"/>
                <a:gd name="T57" fmla="*/ 0 h 95"/>
                <a:gd name="T58" fmla="*/ 203 w 302"/>
                <a:gd name="T59" fmla="*/ 95 h 95"/>
                <a:gd name="T60" fmla="*/ 253 w 302"/>
                <a:gd name="T61" fmla="*/ 95 h 95"/>
                <a:gd name="T62" fmla="*/ 260 w 302"/>
                <a:gd name="T63" fmla="*/ 95 h 95"/>
                <a:gd name="T64" fmla="*/ 260 w 302"/>
                <a:gd name="T65" fmla="*/ 0 h 95"/>
                <a:gd name="T66" fmla="*/ 253 w 302"/>
                <a:gd name="T67" fmla="*/ 0 h 95"/>
                <a:gd name="T68" fmla="*/ 253 w 302"/>
                <a:gd name="T69" fmla="*/ 95 h 95"/>
                <a:gd name="T70" fmla="*/ 294 w 302"/>
                <a:gd name="T71" fmla="*/ 95 h 95"/>
                <a:gd name="T72" fmla="*/ 302 w 302"/>
                <a:gd name="T73" fmla="*/ 95 h 95"/>
                <a:gd name="T74" fmla="*/ 302 w 302"/>
                <a:gd name="T75" fmla="*/ 0 h 95"/>
                <a:gd name="T76" fmla="*/ 294 w 302"/>
                <a:gd name="T77" fmla="*/ 0 h 95"/>
                <a:gd name="T78" fmla="*/ 294 w 302"/>
                <a:gd name="T79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02" h="95">
                  <a:moveTo>
                    <a:pt x="0" y="95"/>
                  </a:moveTo>
                  <a:lnTo>
                    <a:pt x="7" y="95"/>
                  </a:lnTo>
                  <a:lnTo>
                    <a:pt x="7" y="0"/>
                  </a:lnTo>
                  <a:lnTo>
                    <a:pt x="0" y="0"/>
                  </a:lnTo>
                  <a:lnTo>
                    <a:pt x="0" y="95"/>
                  </a:lnTo>
                  <a:close/>
                  <a:moveTo>
                    <a:pt x="41" y="95"/>
                  </a:moveTo>
                  <a:lnTo>
                    <a:pt x="48" y="95"/>
                  </a:lnTo>
                  <a:lnTo>
                    <a:pt x="48" y="0"/>
                  </a:lnTo>
                  <a:lnTo>
                    <a:pt x="41" y="0"/>
                  </a:lnTo>
                  <a:lnTo>
                    <a:pt x="41" y="95"/>
                  </a:lnTo>
                  <a:close/>
                  <a:moveTo>
                    <a:pt x="81" y="95"/>
                  </a:moveTo>
                  <a:lnTo>
                    <a:pt x="89" y="95"/>
                  </a:lnTo>
                  <a:lnTo>
                    <a:pt x="89" y="0"/>
                  </a:lnTo>
                  <a:lnTo>
                    <a:pt x="81" y="0"/>
                  </a:lnTo>
                  <a:lnTo>
                    <a:pt x="81" y="95"/>
                  </a:lnTo>
                  <a:close/>
                  <a:moveTo>
                    <a:pt x="122" y="95"/>
                  </a:moveTo>
                  <a:lnTo>
                    <a:pt x="129" y="95"/>
                  </a:lnTo>
                  <a:lnTo>
                    <a:pt x="129" y="0"/>
                  </a:lnTo>
                  <a:lnTo>
                    <a:pt x="122" y="0"/>
                  </a:lnTo>
                  <a:lnTo>
                    <a:pt x="122" y="95"/>
                  </a:lnTo>
                  <a:close/>
                  <a:moveTo>
                    <a:pt x="163" y="95"/>
                  </a:moveTo>
                  <a:lnTo>
                    <a:pt x="170" y="95"/>
                  </a:lnTo>
                  <a:lnTo>
                    <a:pt x="170" y="0"/>
                  </a:lnTo>
                  <a:lnTo>
                    <a:pt x="163" y="0"/>
                  </a:lnTo>
                  <a:lnTo>
                    <a:pt x="163" y="95"/>
                  </a:lnTo>
                  <a:close/>
                  <a:moveTo>
                    <a:pt x="203" y="95"/>
                  </a:moveTo>
                  <a:lnTo>
                    <a:pt x="211" y="95"/>
                  </a:lnTo>
                  <a:lnTo>
                    <a:pt x="211" y="0"/>
                  </a:lnTo>
                  <a:lnTo>
                    <a:pt x="203" y="0"/>
                  </a:lnTo>
                  <a:lnTo>
                    <a:pt x="203" y="95"/>
                  </a:lnTo>
                  <a:close/>
                  <a:moveTo>
                    <a:pt x="253" y="95"/>
                  </a:moveTo>
                  <a:lnTo>
                    <a:pt x="260" y="95"/>
                  </a:lnTo>
                  <a:lnTo>
                    <a:pt x="260" y="0"/>
                  </a:lnTo>
                  <a:lnTo>
                    <a:pt x="253" y="0"/>
                  </a:lnTo>
                  <a:lnTo>
                    <a:pt x="253" y="95"/>
                  </a:lnTo>
                  <a:close/>
                  <a:moveTo>
                    <a:pt x="294" y="95"/>
                  </a:moveTo>
                  <a:lnTo>
                    <a:pt x="302" y="95"/>
                  </a:lnTo>
                  <a:lnTo>
                    <a:pt x="302" y="0"/>
                  </a:lnTo>
                  <a:lnTo>
                    <a:pt x="294" y="0"/>
                  </a:lnTo>
                  <a:lnTo>
                    <a:pt x="294" y="95"/>
                  </a:lnTo>
                  <a:close/>
                </a:path>
              </a:pathLst>
            </a:custGeom>
            <a:solidFill>
              <a:srgbClr val="223A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37" name="Rectangle 35"/>
            <p:cNvSpPr>
              <a:spLocks noChangeArrowheads="1"/>
            </p:cNvSpPr>
            <p:nvPr/>
          </p:nvSpPr>
          <p:spPr bwMode="auto">
            <a:xfrm>
              <a:off x="5510" y="2890"/>
              <a:ext cx="7" cy="95"/>
            </a:xfrm>
            <a:prstGeom prst="rect">
              <a:avLst/>
            </a:prstGeom>
            <a:noFill/>
            <a:ln w="12700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38" name="Rectangle 36"/>
            <p:cNvSpPr>
              <a:spLocks noChangeArrowheads="1"/>
            </p:cNvSpPr>
            <p:nvPr/>
          </p:nvSpPr>
          <p:spPr bwMode="auto">
            <a:xfrm>
              <a:off x="5551" y="2890"/>
              <a:ext cx="7" cy="95"/>
            </a:xfrm>
            <a:prstGeom prst="rect">
              <a:avLst/>
            </a:prstGeom>
            <a:noFill/>
            <a:ln w="12700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39" name="Rectangle 37"/>
            <p:cNvSpPr>
              <a:spLocks noChangeArrowheads="1"/>
            </p:cNvSpPr>
            <p:nvPr/>
          </p:nvSpPr>
          <p:spPr bwMode="auto">
            <a:xfrm>
              <a:off x="5591" y="2890"/>
              <a:ext cx="8" cy="95"/>
            </a:xfrm>
            <a:prstGeom prst="rect">
              <a:avLst/>
            </a:prstGeom>
            <a:noFill/>
            <a:ln w="12700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0" name="Rectangle 38"/>
            <p:cNvSpPr>
              <a:spLocks noChangeArrowheads="1"/>
            </p:cNvSpPr>
            <p:nvPr/>
          </p:nvSpPr>
          <p:spPr bwMode="auto">
            <a:xfrm>
              <a:off x="5632" y="2890"/>
              <a:ext cx="7" cy="95"/>
            </a:xfrm>
            <a:prstGeom prst="rect">
              <a:avLst/>
            </a:prstGeom>
            <a:noFill/>
            <a:ln w="12700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1" name="Rectangle 39"/>
            <p:cNvSpPr>
              <a:spLocks noChangeArrowheads="1"/>
            </p:cNvSpPr>
            <p:nvPr/>
          </p:nvSpPr>
          <p:spPr bwMode="auto">
            <a:xfrm>
              <a:off x="5673" y="2890"/>
              <a:ext cx="7" cy="95"/>
            </a:xfrm>
            <a:prstGeom prst="rect">
              <a:avLst/>
            </a:prstGeom>
            <a:noFill/>
            <a:ln w="12700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2" name="Rectangle 40"/>
            <p:cNvSpPr>
              <a:spLocks noChangeArrowheads="1"/>
            </p:cNvSpPr>
            <p:nvPr/>
          </p:nvSpPr>
          <p:spPr bwMode="auto">
            <a:xfrm>
              <a:off x="5713" y="2890"/>
              <a:ext cx="8" cy="95"/>
            </a:xfrm>
            <a:prstGeom prst="rect">
              <a:avLst/>
            </a:prstGeom>
            <a:noFill/>
            <a:ln w="12700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3" name="Rectangle 41"/>
            <p:cNvSpPr>
              <a:spLocks noChangeArrowheads="1"/>
            </p:cNvSpPr>
            <p:nvPr/>
          </p:nvSpPr>
          <p:spPr bwMode="auto">
            <a:xfrm>
              <a:off x="5763" y="2890"/>
              <a:ext cx="7" cy="95"/>
            </a:xfrm>
            <a:prstGeom prst="rect">
              <a:avLst/>
            </a:prstGeom>
            <a:noFill/>
            <a:ln w="12700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4" name="Rectangle 42"/>
            <p:cNvSpPr>
              <a:spLocks noChangeArrowheads="1"/>
            </p:cNvSpPr>
            <p:nvPr/>
          </p:nvSpPr>
          <p:spPr bwMode="auto">
            <a:xfrm>
              <a:off x="5804" y="2890"/>
              <a:ext cx="8" cy="95"/>
            </a:xfrm>
            <a:prstGeom prst="rect">
              <a:avLst/>
            </a:prstGeom>
            <a:noFill/>
            <a:ln w="12700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5" name="Freeform 43"/>
            <p:cNvSpPr>
              <a:spLocks noEditPoints="1"/>
            </p:cNvSpPr>
            <p:nvPr/>
          </p:nvSpPr>
          <p:spPr bwMode="auto">
            <a:xfrm>
              <a:off x="5380" y="2919"/>
              <a:ext cx="744" cy="446"/>
            </a:xfrm>
            <a:custGeom>
              <a:avLst/>
              <a:gdLst>
                <a:gd name="T0" fmla="*/ 1287 w 1488"/>
                <a:gd name="T1" fmla="*/ 789 h 887"/>
                <a:gd name="T2" fmla="*/ 1488 w 1488"/>
                <a:gd name="T3" fmla="*/ 789 h 887"/>
                <a:gd name="T4" fmla="*/ 1488 w 1488"/>
                <a:gd name="T5" fmla="*/ 773 h 887"/>
                <a:gd name="T6" fmla="*/ 1287 w 1488"/>
                <a:gd name="T7" fmla="*/ 773 h 887"/>
                <a:gd name="T8" fmla="*/ 1287 w 1488"/>
                <a:gd name="T9" fmla="*/ 789 h 887"/>
                <a:gd name="T10" fmla="*/ 1287 w 1488"/>
                <a:gd name="T11" fmla="*/ 838 h 887"/>
                <a:gd name="T12" fmla="*/ 1488 w 1488"/>
                <a:gd name="T13" fmla="*/ 838 h 887"/>
                <a:gd name="T14" fmla="*/ 1488 w 1488"/>
                <a:gd name="T15" fmla="*/ 822 h 887"/>
                <a:gd name="T16" fmla="*/ 1287 w 1488"/>
                <a:gd name="T17" fmla="*/ 822 h 887"/>
                <a:gd name="T18" fmla="*/ 1287 w 1488"/>
                <a:gd name="T19" fmla="*/ 838 h 887"/>
                <a:gd name="T20" fmla="*/ 1287 w 1488"/>
                <a:gd name="T21" fmla="*/ 887 h 887"/>
                <a:gd name="T22" fmla="*/ 1488 w 1488"/>
                <a:gd name="T23" fmla="*/ 887 h 887"/>
                <a:gd name="T24" fmla="*/ 1488 w 1488"/>
                <a:gd name="T25" fmla="*/ 871 h 887"/>
                <a:gd name="T26" fmla="*/ 1287 w 1488"/>
                <a:gd name="T27" fmla="*/ 871 h 887"/>
                <a:gd name="T28" fmla="*/ 1287 w 1488"/>
                <a:gd name="T29" fmla="*/ 887 h 887"/>
                <a:gd name="T30" fmla="*/ 1484 w 1488"/>
                <a:gd name="T31" fmla="*/ 692 h 887"/>
                <a:gd name="T32" fmla="*/ 1459 w 1488"/>
                <a:gd name="T33" fmla="*/ 668 h 887"/>
                <a:gd name="T34" fmla="*/ 1434 w 1488"/>
                <a:gd name="T35" fmla="*/ 692 h 887"/>
                <a:gd name="T36" fmla="*/ 1459 w 1488"/>
                <a:gd name="T37" fmla="*/ 717 h 887"/>
                <a:gd name="T38" fmla="*/ 1484 w 1488"/>
                <a:gd name="T39" fmla="*/ 692 h 887"/>
                <a:gd name="T40" fmla="*/ 812 w 1488"/>
                <a:gd name="T41" fmla="*/ 0 h 887"/>
                <a:gd name="T42" fmla="*/ 36 w 1488"/>
                <a:gd name="T43" fmla="*/ 0 h 887"/>
                <a:gd name="T44" fmla="*/ 6 w 1488"/>
                <a:gd name="T45" fmla="*/ 41 h 887"/>
                <a:gd name="T46" fmla="*/ 131 w 1488"/>
                <a:gd name="T47" fmla="*/ 506 h 887"/>
                <a:gd name="T48" fmla="*/ 181 w 1488"/>
                <a:gd name="T49" fmla="*/ 546 h 887"/>
                <a:gd name="T50" fmla="*/ 958 w 1488"/>
                <a:gd name="T51" fmla="*/ 546 h 887"/>
                <a:gd name="T52" fmla="*/ 987 w 1488"/>
                <a:gd name="T53" fmla="*/ 506 h 887"/>
                <a:gd name="T54" fmla="*/ 863 w 1488"/>
                <a:gd name="T55" fmla="*/ 41 h 887"/>
                <a:gd name="T56" fmla="*/ 812 w 1488"/>
                <a:gd name="T57" fmla="*/ 0 h 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88" h="887">
                  <a:moveTo>
                    <a:pt x="1287" y="789"/>
                  </a:moveTo>
                  <a:lnTo>
                    <a:pt x="1488" y="789"/>
                  </a:lnTo>
                  <a:lnTo>
                    <a:pt x="1488" y="773"/>
                  </a:lnTo>
                  <a:lnTo>
                    <a:pt x="1287" y="773"/>
                  </a:lnTo>
                  <a:lnTo>
                    <a:pt x="1287" y="789"/>
                  </a:lnTo>
                  <a:close/>
                  <a:moveTo>
                    <a:pt x="1287" y="838"/>
                  </a:moveTo>
                  <a:lnTo>
                    <a:pt x="1488" y="838"/>
                  </a:lnTo>
                  <a:lnTo>
                    <a:pt x="1488" y="822"/>
                  </a:lnTo>
                  <a:lnTo>
                    <a:pt x="1287" y="822"/>
                  </a:lnTo>
                  <a:lnTo>
                    <a:pt x="1287" y="838"/>
                  </a:lnTo>
                  <a:close/>
                  <a:moveTo>
                    <a:pt x="1287" y="887"/>
                  </a:moveTo>
                  <a:lnTo>
                    <a:pt x="1488" y="887"/>
                  </a:lnTo>
                  <a:lnTo>
                    <a:pt x="1488" y="871"/>
                  </a:lnTo>
                  <a:lnTo>
                    <a:pt x="1287" y="871"/>
                  </a:lnTo>
                  <a:lnTo>
                    <a:pt x="1287" y="887"/>
                  </a:lnTo>
                  <a:close/>
                  <a:moveTo>
                    <a:pt x="1484" y="692"/>
                  </a:moveTo>
                  <a:cubicBezTo>
                    <a:pt x="1484" y="679"/>
                    <a:pt x="1473" y="668"/>
                    <a:pt x="1459" y="668"/>
                  </a:cubicBezTo>
                  <a:cubicBezTo>
                    <a:pt x="1445" y="668"/>
                    <a:pt x="1434" y="679"/>
                    <a:pt x="1434" y="692"/>
                  </a:cubicBezTo>
                  <a:cubicBezTo>
                    <a:pt x="1434" y="706"/>
                    <a:pt x="1445" y="717"/>
                    <a:pt x="1459" y="717"/>
                  </a:cubicBezTo>
                  <a:cubicBezTo>
                    <a:pt x="1473" y="717"/>
                    <a:pt x="1484" y="706"/>
                    <a:pt x="1484" y="692"/>
                  </a:cubicBezTo>
                  <a:close/>
                  <a:moveTo>
                    <a:pt x="812" y="0"/>
                  </a:moveTo>
                  <a:lnTo>
                    <a:pt x="36" y="0"/>
                  </a:lnTo>
                  <a:cubicBezTo>
                    <a:pt x="13" y="0"/>
                    <a:pt x="0" y="18"/>
                    <a:pt x="6" y="41"/>
                  </a:cubicBezTo>
                  <a:lnTo>
                    <a:pt x="131" y="506"/>
                  </a:lnTo>
                  <a:cubicBezTo>
                    <a:pt x="136" y="528"/>
                    <a:pt x="159" y="546"/>
                    <a:pt x="181" y="546"/>
                  </a:cubicBezTo>
                  <a:lnTo>
                    <a:pt x="958" y="546"/>
                  </a:lnTo>
                  <a:cubicBezTo>
                    <a:pt x="980" y="546"/>
                    <a:pt x="993" y="528"/>
                    <a:pt x="987" y="506"/>
                  </a:cubicBezTo>
                  <a:lnTo>
                    <a:pt x="863" y="41"/>
                  </a:lnTo>
                  <a:cubicBezTo>
                    <a:pt x="857" y="18"/>
                    <a:pt x="834" y="0"/>
                    <a:pt x="812" y="0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6" name="Freeform 44"/>
            <p:cNvSpPr>
              <a:spLocks noEditPoints="1"/>
            </p:cNvSpPr>
            <p:nvPr/>
          </p:nvSpPr>
          <p:spPr bwMode="auto">
            <a:xfrm>
              <a:off x="5380" y="2919"/>
              <a:ext cx="744" cy="446"/>
            </a:xfrm>
            <a:custGeom>
              <a:avLst/>
              <a:gdLst>
                <a:gd name="T0" fmla="*/ 1287 w 1488"/>
                <a:gd name="T1" fmla="*/ 789 h 887"/>
                <a:gd name="T2" fmla="*/ 1488 w 1488"/>
                <a:gd name="T3" fmla="*/ 789 h 887"/>
                <a:gd name="T4" fmla="*/ 1488 w 1488"/>
                <a:gd name="T5" fmla="*/ 773 h 887"/>
                <a:gd name="T6" fmla="*/ 1287 w 1488"/>
                <a:gd name="T7" fmla="*/ 773 h 887"/>
                <a:gd name="T8" fmla="*/ 1287 w 1488"/>
                <a:gd name="T9" fmla="*/ 789 h 887"/>
                <a:gd name="T10" fmla="*/ 1287 w 1488"/>
                <a:gd name="T11" fmla="*/ 838 h 887"/>
                <a:gd name="T12" fmla="*/ 1488 w 1488"/>
                <a:gd name="T13" fmla="*/ 838 h 887"/>
                <a:gd name="T14" fmla="*/ 1488 w 1488"/>
                <a:gd name="T15" fmla="*/ 822 h 887"/>
                <a:gd name="T16" fmla="*/ 1287 w 1488"/>
                <a:gd name="T17" fmla="*/ 822 h 887"/>
                <a:gd name="T18" fmla="*/ 1287 w 1488"/>
                <a:gd name="T19" fmla="*/ 838 h 887"/>
                <a:gd name="T20" fmla="*/ 1287 w 1488"/>
                <a:gd name="T21" fmla="*/ 887 h 887"/>
                <a:gd name="T22" fmla="*/ 1488 w 1488"/>
                <a:gd name="T23" fmla="*/ 887 h 887"/>
                <a:gd name="T24" fmla="*/ 1488 w 1488"/>
                <a:gd name="T25" fmla="*/ 871 h 887"/>
                <a:gd name="T26" fmla="*/ 1287 w 1488"/>
                <a:gd name="T27" fmla="*/ 871 h 887"/>
                <a:gd name="T28" fmla="*/ 1287 w 1488"/>
                <a:gd name="T29" fmla="*/ 887 h 887"/>
                <a:gd name="T30" fmla="*/ 1484 w 1488"/>
                <a:gd name="T31" fmla="*/ 692 h 887"/>
                <a:gd name="T32" fmla="*/ 1459 w 1488"/>
                <a:gd name="T33" fmla="*/ 668 h 887"/>
                <a:gd name="T34" fmla="*/ 1434 w 1488"/>
                <a:gd name="T35" fmla="*/ 692 h 887"/>
                <a:gd name="T36" fmla="*/ 1459 w 1488"/>
                <a:gd name="T37" fmla="*/ 717 h 887"/>
                <a:gd name="T38" fmla="*/ 1484 w 1488"/>
                <a:gd name="T39" fmla="*/ 692 h 887"/>
                <a:gd name="T40" fmla="*/ 812 w 1488"/>
                <a:gd name="T41" fmla="*/ 0 h 887"/>
                <a:gd name="T42" fmla="*/ 36 w 1488"/>
                <a:gd name="T43" fmla="*/ 0 h 887"/>
                <a:gd name="T44" fmla="*/ 6 w 1488"/>
                <a:gd name="T45" fmla="*/ 41 h 887"/>
                <a:gd name="T46" fmla="*/ 131 w 1488"/>
                <a:gd name="T47" fmla="*/ 506 h 887"/>
                <a:gd name="T48" fmla="*/ 181 w 1488"/>
                <a:gd name="T49" fmla="*/ 546 h 887"/>
                <a:gd name="T50" fmla="*/ 958 w 1488"/>
                <a:gd name="T51" fmla="*/ 546 h 887"/>
                <a:gd name="T52" fmla="*/ 987 w 1488"/>
                <a:gd name="T53" fmla="*/ 506 h 887"/>
                <a:gd name="T54" fmla="*/ 863 w 1488"/>
                <a:gd name="T55" fmla="*/ 41 h 887"/>
                <a:gd name="T56" fmla="*/ 812 w 1488"/>
                <a:gd name="T57" fmla="*/ 0 h 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488" h="887">
                  <a:moveTo>
                    <a:pt x="1287" y="789"/>
                  </a:moveTo>
                  <a:lnTo>
                    <a:pt x="1488" y="789"/>
                  </a:lnTo>
                  <a:lnTo>
                    <a:pt x="1488" y="773"/>
                  </a:lnTo>
                  <a:lnTo>
                    <a:pt x="1287" y="773"/>
                  </a:lnTo>
                  <a:lnTo>
                    <a:pt x="1287" y="789"/>
                  </a:lnTo>
                  <a:close/>
                  <a:moveTo>
                    <a:pt x="1287" y="838"/>
                  </a:moveTo>
                  <a:lnTo>
                    <a:pt x="1488" y="838"/>
                  </a:lnTo>
                  <a:lnTo>
                    <a:pt x="1488" y="822"/>
                  </a:lnTo>
                  <a:lnTo>
                    <a:pt x="1287" y="822"/>
                  </a:lnTo>
                  <a:lnTo>
                    <a:pt x="1287" y="838"/>
                  </a:lnTo>
                  <a:close/>
                  <a:moveTo>
                    <a:pt x="1287" y="887"/>
                  </a:moveTo>
                  <a:lnTo>
                    <a:pt x="1488" y="887"/>
                  </a:lnTo>
                  <a:lnTo>
                    <a:pt x="1488" y="871"/>
                  </a:lnTo>
                  <a:lnTo>
                    <a:pt x="1287" y="871"/>
                  </a:lnTo>
                  <a:lnTo>
                    <a:pt x="1287" y="887"/>
                  </a:lnTo>
                  <a:close/>
                  <a:moveTo>
                    <a:pt x="1484" y="692"/>
                  </a:moveTo>
                  <a:cubicBezTo>
                    <a:pt x="1484" y="679"/>
                    <a:pt x="1473" y="668"/>
                    <a:pt x="1459" y="668"/>
                  </a:cubicBezTo>
                  <a:cubicBezTo>
                    <a:pt x="1445" y="668"/>
                    <a:pt x="1434" y="679"/>
                    <a:pt x="1434" y="692"/>
                  </a:cubicBezTo>
                  <a:cubicBezTo>
                    <a:pt x="1434" y="706"/>
                    <a:pt x="1445" y="717"/>
                    <a:pt x="1459" y="717"/>
                  </a:cubicBezTo>
                  <a:cubicBezTo>
                    <a:pt x="1473" y="717"/>
                    <a:pt x="1484" y="706"/>
                    <a:pt x="1484" y="692"/>
                  </a:cubicBezTo>
                  <a:close/>
                  <a:moveTo>
                    <a:pt x="812" y="0"/>
                  </a:moveTo>
                  <a:lnTo>
                    <a:pt x="36" y="0"/>
                  </a:lnTo>
                  <a:cubicBezTo>
                    <a:pt x="13" y="0"/>
                    <a:pt x="0" y="18"/>
                    <a:pt x="6" y="41"/>
                  </a:cubicBezTo>
                  <a:lnTo>
                    <a:pt x="131" y="506"/>
                  </a:lnTo>
                  <a:cubicBezTo>
                    <a:pt x="136" y="528"/>
                    <a:pt x="159" y="546"/>
                    <a:pt x="181" y="546"/>
                  </a:cubicBezTo>
                  <a:lnTo>
                    <a:pt x="958" y="546"/>
                  </a:lnTo>
                  <a:cubicBezTo>
                    <a:pt x="980" y="546"/>
                    <a:pt x="993" y="528"/>
                    <a:pt x="987" y="506"/>
                  </a:cubicBezTo>
                  <a:lnTo>
                    <a:pt x="863" y="41"/>
                  </a:lnTo>
                  <a:cubicBezTo>
                    <a:pt x="857" y="18"/>
                    <a:pt x="834" y="0"/>
                    <a:pt x="812" y="0"/>
                  </a:cubicBezTo>
                  <a:close/>
                </a:path>
              </a:pathLst>
            </a:custGeom>
            <a:noFill/>
            <a:ln w="12700" cap="sq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7" name="Rectangle 45"/>
            <p:cNvSpPr>
              <a:spLocks noChangeArrowheads="1"/>
            </p:cNvSpPr>
            <p:nvPr/>
          </p:nvSpPr>
          <p:spPr bwMode="auto">
            <a:xfrm>
              <a:off x="5576" y="3536"/>
              <a:ext cx="473" cy="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900" b="0" i="0" u="none" strike="noStrike" cap="none" normalizeH="0" baseline="0" smtClean="0">
                  <a:ln>
                    <a:noFill/>
                  </a:ln>
                  <a:solidFill>
                    <a:srgbClr val="FEFFFF"/>
                  </a:solidFill>
                  <a:effectLst/>
                  <a:latin typeface="Calibri" panose="020F0502020204030204" pitchFamily="34" charset="0"/>
                </a:rPr>
                <a:t>DRAM</a:t>
              </a:r>
              <a:endPara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8" name="Rectangle 46"/>
            <p:cNvSpPr>
              <a:spLocks noChangeArrowheads="1"/>
            </p:cNvSpPr>
            <p:nvPr/>
          </p:nvSpPr>
          <p:spPr bwMode="auto">
            <a:xfrm>
              <a:off x="5478" y="3498"/>
              <a:ext cx="864" cy="21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CA"/>
            </a:p>
          </p:txBody>
        </p:sp>
        <p:sp>
          <p:nvSpPr>
            <p:cNvPr id="49" name="Rectangle 47"/>
            <p:cNvSpPr>
              <a:spLocks noChangeArrowheads="1"/>
            </p:cNvSpPr>
            <p:nvPr/>
          </p:nvSpPr>
          <p:spPr bwMode="auto">
            <a:xfrm>
              <a:off x="5748" y="3528"/>
              <a:ext cx="400" cy="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1600" b="0" i="0" u="none" strike="noStrike" cap="none" normalizeH="0" baseline="0" smtClean="0">
                  <a:ln>
                    <a:noFill/>
                  </a:ln>
                  <a:solidFill>
                    <a:srgbClr val="41719C"/>
                  </a:solidFill>
                  <a:effectLst/>
                  <a:latin typeface="Calibri" panose="020F0502020204030204" pitchFamily="34" charset="0"/>
                </a:rPr>
                <a:t>DRAM</a:t>
              </a:r>
              <a:endParaRPr kumimoji="0" lang="en-US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0206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Bit-error rate and error correction</a:t>
            </a:r>
            <a:endParaRPr lang="en-CA" dirty="0"/>
          </a:p>
        </p:txBody>
      </p:sp>
      <p:pic>
        <p:nvPicPr>
          <p:cNvPr id="4" name="Content Placeholder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358" y="2193925"/>
            <a:ext cx="9357284" cy="402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894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Final Block </a:t>
            </a:r>
            <a:r>
              <a:rPr lang="en-US" dirty="0" smtClean="0"/>
              <a:t>Diagram (</a:t>
            </a:r>
            <a:r>
              <a:rPr lang="en-US" dirty="0"/>
              <a:t>ECC added)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9359" y="2057401"/>
            <a:ext cx="5813282" cy="4297362"/>
          </a:xfrm>
          <a:ln w="57150">
            <a:solidFill>
              <a:schemeClr val="tx1"/>
            </a:solidFill>
          </a:ln>
        </p:spPr>
      </p:pic>
      <p:sp>
        <p:nvSpPr>
          <p:cNvPr id="5" name="Rectangle 4"/>
          <p:cNvSpPr/>
          <p:nvPr/>
        </p:nvSpPr>
        <p:spPr>
          <a:xfrm>
            <a:off x="5310344" y="4470488"/>
            <a:ext cx="693849" cy="58625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1758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Design Performance Summary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</a:t>
            </a:r>
            <a:r>
              <a:rPr lang="en-US" sz="2400" dirty="0" smtClean="0"/>
              <a:t>encoder </a:t>
            </a:r>
            <a:r>
              <a:rPr lang="en-US" sz="2400" dirty="0"/>
              <a:t>and </a:t>
            </a:r>
            <a:r>
              <a:rPr lang="en-US" sz="2400" dirty="0" smtClean="0"/>
              <a:t>decoder </a:t>
            </a:r>
            <a:r>
              <a:rPr lang="en-US" sz="2400" dirty="0"/>
              <a:t>are able to run at </a:t>
            </a:r>
            <a:r>
              <a:rPr lang="en-US" sz="2400" dirty="0" smtClean="0"/>
              <a:t>100 </a:t>
            </a:r>
            <a:r>
              <a:rPr lang="en-US" sz="2400" dirty="0"/>
              <a:t>MHZ allowing a data throughput of 3.125 </a:t>
            </a:r>
            <a:r>
              <a:rPr lang="en-US" sz="2400" dirty="0" smtClean="0"/>
              <a:t>Mbps</a:t>
            </a:r>
            <a:endParaRPr lang="en-US" sz="2400" dirty="0"/>
          </a:p>
          <a:p>
            <a:r>
              <a:rPr lang="en-US" sz="2400" dirty="0"/>
              <a:t>This is a </a:t>
            </a:r>
            <a:r>
              <a:rPr lang="en-US" sz="2400" dirty="0" smtClean="0"/>
              <a:t>1300x </a:t>
            </a:r>
            <a:r>
              <a:rPr lang="en-US" sz="2400" dirty="0"/>
              <a:t>improvement over the software attained speed of </a:t>
            </a:r>
            <a:r>
              <a:rPr lang="en-US" sz="2400" dirty="0" smtClean="0"/>
              <a:t>2.3 kbps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60772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Design Resource Usage</a:t>
            </a:r>
            <a:endParaRPr lang="en-CA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88728324"/>
              </p:ext>
            </p:extLst>
          </p:nvPr>
        </p:nvGraphicFramePr>
        <p:xfrm>
          <a:off x="2030413" y="3164840"/>
          <a:ext cx="8128000" cy="221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xmlns="" val="76239283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xmlns="" val="364770589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kern="1200" dirty="0">
                          <a:effectLst/>
                        </a:rPr>
                        <a:t>Resource</a:t>
                      </a:r>
                      <a:endParaRPr lang="en-US" sz="2400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kern="1200" dirty="0">
                          <a:effectLst/>
                        </a:rPr>
                        <a:t>Utilization</a:t>
                      </a:r>
                      <a:endParaRPr lang="en-US" sz="2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xmlns="" val="42339223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kern="1200" dirty="0">
                          <a:effectLst/>
                        </a:rPr>
                        <a:t>FF</a:t>
                      </a:r>
                      <a:endParaRPr lang="en-US" sz="2400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kern="1200" dirty="0">
                          <a:effectLst/>
                        </a:rPr>
                        <a:t>54505</a:t>
                      </a:r>
                      <a:endParaRPr lang="en-US" sz="2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xmlns="" val="14599917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b="1" kern="1200" dirty="0">
                          <a:effectLst/>
                        </a:rPr>
                        <a:t>LUT</a:t>
                      </a:r>
                      <a:endParaRPr lang="en-US" sz="2400" b="1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b="1" kern="1200" dirty="0">
                          <a:effectLst/>
                        </a:rPr>
                        <a:t>40047</a:t>
                      </a:r>
                      <a:endParaRPr lang="en-US" sz="2400" b="1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xmlns="" val="17712056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kern="1200" dirty="0">
                          <a:effectLst/>
                        </a:rPr>
                        <a:t>Memory LUT</a:t>
                      </a:r>
                      <a:endParaRPr lang="en-US" sz="2400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kern="1200" dirty="0">
                          <a:effectLst/>
                        </a:rPr>
                        <a:t>2002</a:t>
                      </a:r>
                      <a:endParaRPr lang="en-US" sz="2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xmlns="" val="2806294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kern="1200" dirty="0">
                          <a:effectLst/>
                        </a:rPr>
                        <a:t>BRAM</a:t>
                      </a:r>
                      <a:endParaRPr lang="en-US" sz="2400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kern="1200" dirty="0">
                          <a:effectLst/>
                        </a:rPr>
                        <a:t>17.5</a:t>
                      </a:r>
                      <a:endParaRPr lang="en-US" sz="2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xmlns="" val="9243896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kern="1200" dirty="0">
                          <a:effectLst/>
                        </a:rPr>
                        <a:t>DSP48</a:t>
                      </a:r>
                      <a:endParaRPr lang="en-US" sz="2400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2400" kern="1200" dirty="0">
                          <a:effectLst/>
                        </a:rPr>
                        <a:t>104</a:t>
                      </a:r>
                      <a:endParaRPr lang="en-US" sz="24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xmlns="" val="3874809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285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We Learned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Importance of good simulation </a:t>
            </a:r>
            <a:r>
              <a:rPr lang="en-US" sz="2400" dirty="0" err="1" smtClean="0"/>
              <a:t>testbenches</a:t>
            </a:r>
            <a:endParaRPr lang="en-US" sz="2400" dirty="0" smtClean="0"/>
          </a:p>
          <a:p>
            <a:r>
              <a:rPr lang="en-US" sz="2400" dirty="0" smtClean="0"/>
              <a:t>AXI </a:t>
            </a:r>
            <a:r>
              <a:rPr lang="en-US" sz="2400" dirty="0" smtClean="0"/>
              <a:t>Interfaces (lite, full, stream)</a:t>
            </a:r>
            <a:endParaRPr lang="en-US" sz="2400" dirty="0"/>
          </a:p>
          <a:p>
            <a:r>
              <a:rPr lang="en-US" sz="2400" dirty="0"/>
              <a:t>Block </a:t>
            </a:r>
            <a:r>
              <a:rPr lang="en-US" sz="2400" dirty="0" smtClean="0"/>
              <a:t>interface </a:t>
            </a:r>
            <a:r>
              <a:rPr lang="en-US" sz="2400" dirty="0"/>
              <a:t>m</a:t>
            </a:r>
            <a:r>
              <a:rPr lang="en-US" sz="2400" dirty="0" smtClean="0"/>
              <a:t>apping </a:t>
            </a:r>
            <a:r>
              <a:rPr lang="en-US" sz="2400" dirty="0"/>
              <a:t>and </a:t>
            </a:r>
            <a:r>
              <a:rPr lang="en-US" sz="2400" dirty="0" smtClean="0"/>
              <a:t>block </a:t>
            </a:r>
            <a:r>
              <a:rPr lang="en-US" sz="2400" dirty="0"/>
              <a:t>i</a:t>
            </a:r>
            <a:r>
              <a:rPr lang="en-US" sz="2400" dirty="0" smtClean="0"/>
              <a:t>ntegration</a:t>
            </a:r>
            <a:endParaRPr lang="en-US" sz="2400" dirty="0"/>
          </a:p>
          <a:p>
            <a:r>
              <a:rPr lang="en-US" sz="2400" dirty="0"/>
              <a:t>Digital s</a:t>
            </a:r>
            <a:r>
              <a:rPr lang="en-US" sz="2400" dirty="0" smtClean="0"/>
              <a:t>ignal processing </a:t>
            </a:r>
            <a:r>
              <a:rPr lang="en-US" sz="2400" dirty="0"/>
              <a:t>cores and </a:t>
            </a:r>
            <a:r>
              <a:rPr lang="en-US" sz="2400" dirty="0" smtClean="0"/>
              <a:t>their implementation</a:t>
            </a:r>
            <a:endParaRPr lang="en-US" sz="2400" dirty="0"/>
          </a:p>
          <a:p>
            <a:r>
              <a:rPr lang="en-US" sz="2400" dirty="0"/>
              <a:t>Xilinx IPs and </a:t>
            </a:r>
            <a:r>
              <a:rPr lang="en-US" sz="2400" dirty="0" smtClean="0"/>
              <a:t>peripherals (</a:t>
            </a:r>
            <a:r>
              <a:rPr lang="en-US" sz="2400" dirty="0"/>
              <a:t>Ethernet, </a:t>
            </a:r>
            <a:r>
              <a:rPr lang="en-US" sz="2400" dirty="0" smtClean="0"/>
              <a:t>UART, VDMA)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79615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3095625" y="2667794"/>
            <a:ext cx="6000750" cy="3076575"/>
          </a:xfrm>
        </p:spPr>
      </p:pic>
      <p:pic>
        <p:nvPicPr>
          <p:cNvPr id="4" name="xfilesthem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85600" y="64516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719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9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Steganography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665979" y="2237101"/>
            <a:ext cx="10883268" cy="3702060"/>
            <a:chOff x="665979" y="2237101"/>
            <a:chExt cx="10883268" cy="3702060"/>
          </a:xfrm>
        </p:grpSpPr>
        <p:sp>
          <p:nvSpPr>
            <p:cNvPr id="4" name="Content Placeholder 8"/>
            <p:cNvSpPr txBox="1">
              <a:spLocks/>
            </p:cNvSpPr>
            <p:nvPr/>
          </p:nvSpPr>
          <p:spPr>
            <a:xfrm>
              <a:off x="665979" y="4722871"/>
              <a:ext cx="5324638" cy="1216290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dirty="0" smtClean="0"/>
                <a:t>Original</a:t>
              </a:r>
              <a:endParaRPr lang="en-US" dirty="0"/>
            </a:p>
          </p:txBody>
        </p:sp>
        <p:sp>
          <p:nvSpPr>
            <p:cNvPr id="5" name="Content Placeholder 10"/>
            <p:cNvSpPr txBox="1">
              <a:spLocks/>
            </p:cNvSpPr>
            <p:nvPr/>
          </p:nvSpPr>
          <p:spPr>
            <a:xfrm>
              <a:off x="6224609" y="4722871"/>
              <a:ext cx="5324638" cy="1202676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Font typeface="Arial" panose="020B0604020202020204" pitchFamily="34" charset="0"/>
                <a:buNone/>
              </a:pPr>
              <a:r>
                <a:rPr lang="en-US" dirty="0" smtClean="0"/>
                <a:t>Encoded</a:t>
              </a:r>
              <a:endParaRPr lang="en-US" dirty="0"/>
            </a:p>
          </p:txBody>
        </p:sp>
        <p:pic>
          <p:nvPicPr>
            <p:cNvPr id="6" name="Picture 5" descr="road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31321" y="2237101"/>
              <a:ext cx="4111214" cy="2306070"/>
            </a:xfrm>
            <a:prstGeom prst="rect">
              <a:avLst/>
            </a:prstGeom>
          </p:spPr>
        </p:pic>
        <p:pic>
          <p:nvPicPr>
            <p:cNvPr id="10" name="Picture 9" descr="roa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80437" y="2237101"/>
              <a:ext cx="4095721" cy="23040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48310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Discrete Cosine Transform Steganography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One possible steganography </a:t>
            </a:r>
            <a:r>
              <a:rPr lang="en-US" sz="2400" dirty="0" smtClean="0"/>
              <a:t>(</a:t>
            </a:r>
            <a:r>
              <a:rPr lang="en-US" sz="2400" dirty="0" err="1" smtClean="0"/>
              <a:t>stego</a:t>
            </a:r>
            <a:r>
              <a:rPr lang="en-US" sz="2400" dirty="0" smtClean="0"/>
              <a:t>) algorithm</a:t>
            </a:r>
            <a:r>
              <a:rPr lang="en-US" sz="2400" dirty="0"/>
              <a:t>:</a:t>
            </a:r>
          </a:p>
          <a:p>
            <a:pPr lvl="1"/>
            <a:r>
              <a:rPr lang="en-US" sz="2200" dirty="0"/>
              <a:t>Transforms input image (cover image) into frequency domain</a:t>
            </a:r>
          </a:p>
          <a:p>
            <a:pPr lvl="1"/>
            <a:r>
              <a:rPr lang="en-US" sz="2200" dirty="0"/>
              <a:t>Message is embedded into the frequency domain data</a:t>
            </a:r>
          </a:p>
          <a:p>
            <a:pPr lvl="1"/>
            <a:r>
              <a:rPr lang="en-US" sz="2200" dirty="0"/>
              <a:t>Transforms modified data back into spatial domain, creating output image (</a:t>
            </a:r>
            <a:r>
              <a:rPr lang="en-US" sz="2200" dirty="0" err="1"/>
              <a:t>stego</a:t>
            </a:r>
            <a:r>
              <a:rPr lang="en-US" sz="2200" dirty="0"/>
              <a:t> image)</a:t>
            </a:r>
          </a:p>
          <a:p>
            <a:r>
              <a:rPr lang="en-US" sz="2400" dirty="0"/>
              <a:t>Offers:</a:t>
            </a:r>
          </a:p>
          <a:p>
            <a:pPr lvl="1"/>
            <a:r>
              <a:rPr lang="en-US" sz="2200" dirty="0"/>
              <a:t>High robustness against data corruption</a:t>
            </a:r>
          </a:p>
          <a:p>
            <a:pPr lvl="1"/>
            <a:r>
              <a:rPr lang="en-US" sz="2200" dirty="0" smtClean="0"/>
              <a:t>Low detectability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186384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</a:t>
            </a:r>
            <a:r>
              <a:rPr lang="en-US" dirty="0" err="1" smtClean="0"/>
              <a:t>Stego</a:t>
            </a:r>
            <a:r>
              <a:rPr lang="en-US" dirty="0" smtClean="0"/>
              <a:t> Speed</a:t>
            </a:r>
            <a:endParaRPr lang="en-CA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400" dirty="0" smtClean="0"/>
                  <a:t>Speed </a:t>
                </a:r>
                <a:r>
                  <a:rPr lang="en-US" sz="2400" dirty="0"/>
                  <a:t>of a </a:t>
                </a:r>
                <a:r>
                  <a:rPr lang="en-US" sz="2400" dirty="0" err="1"/>
                  <a:t>stego</a:t>
                </a:r>
                <a:r>
                  <a:rPr lang="en-US" sz="2400" dirty="0"/>
                  <a:t> algorithm is measured by the </a:t>
                </a:r>
                <a:r>
                  <a:rPr lang="en-US" sz="2400" b="1" dirty="0"/>
                  <a:t>amount of message data </a:t>
                </a:r>
                <a:r>
                  <a:rPr lang="en-US" sz="2400" dirty="0"/>
                  <a:t>that can be embedded into a frame within the video </a:t>
                </a:r>
                <a:r>
                  <a:rPr lang="en-US" sz="2400" b="1" dirty="0"/>
                  <a:t>inter-frame </a:t>
                </a:r>
                <a:r>
                  <a:rPr lang="en-US" sz="2400" b="1" dirty="0" smtClean="0"/>
                  <a:t>time </a:t>
                </a:r>
                <a:r>
                  <a:rPr lang="en-US" sz="2400" dirty="0" smtClean="0"/>
                  <a:t>(</a:t>
                </a:r>
                <a:r>
                  <a:rPr lang="en-US" sz="2400" dirty="0"/>
                  <a:t>33.3 </a:t>
                </a:r>
                <a:r>
                  <a:rPr lang="en-US" sz="2400" dirty="0" err="1" smtClean="0"/>
                  <a:t>ms</a:t>
                </a:r>
                <a:r>
                  <a:rPr lang="en-US" sz="2400" dirty="0" smtClean="0"/>
                  <a:t> for 30 fps):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CA" sz="2200" b="0" i="0" smtClean="0">
                        <a:latin typeface="Cambria Math" panose="02040503050406030204" pitchFamily="18" charset="0"/>
                      </a:rPr>
                      <m:t>Speed</m:t>
                    </m:r>
                    <m:r>
                      <a:rPr lang="en-CA" sz="2200" b="0" i="0" smtClean="0">
                        <a:latin typeface="Cambria Math" panose="02040503050406030204" pitchFamily="18" charset="0"/>
                      </a:rPr>
                      <m:t>    =    </m:t>
                    </m:r>
                    <m:f>
                      <m:fPr>
                        <m:ctrlPr>
                          <a:rPr lang="en-CA" sz="22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CA" sz="2200" b="0" i="0" smtClean="0">
                            <a:latin typeface="Cambria Math" panose="02040503050406030204" pitchFamily="18" charset="0"/>
                          </a:rPr>
                          <m:t>bits</m:t>
                        </m:r>
                        <m:r>
                          <a:rPr lang="en-CA" sz="22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 sz="2200" b="0" i="0" smtClean="0">
                            <a:latin typeface="Cambria Math" panose="02040503050406030204" pitchFamily="18" charset="0"/>
                          </a:rPr>
                          <m:t>of</m:t>
                        </m:r>
                        <m:r>
                          <a:rPr lang="en-CA" sz="22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 sz="2200" b="0" i="0" smtClean="0">
                            <a:latin typeface="Cambria Math" panose="02040503050406030204" pitchFamily="18" charset="0"/>
                          </a:rPr>
                          <m:t>message</m:t>
                        </m:r>
                        <m:r>
                          <a:rPr lang="en-CA" sz="22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 sz="2200" b="0" i="0" smtClean="0">
                            <a:latin typeface="Cambria Math" panose="02040503050406030204" pitchFamily="18" charset="0"/>
                          </a:rPr>
                          <m:t>embedded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CA" sz="2200" b="0" i="0" smtClean="0">
                            <a:latin typeface="Cambria Math" panose="02040503050406030204" pitchFamily="18" charset="0"/>
                          </a:rPr>
                          <m:t>time</m:t>
                        </m:r>
                        <m:r>
                          <a:rPr lang="en-CA" sz="22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 sz="2200" b="0" i="0" smtClean="0">
                            <a:latin typeface="Cambria Math" panose="02040503050406030204" pitchFamily="18" charset="0"/>
                          </a:rPr>
                          <m:t>taken</m:t>
                        </m:r>
                        <m:r>
                          <a:rPr lang="en-CA" sz="22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 sz="2200" b="0" i="0" smtClean="0">
                            <a:latin typeface="Cambria Math" panose="02040503050406030204" pitchFamily="18" charset="0"/>
                          </a:rPr>
                          <m:t>for</m:t>
                        </m:r>
                        <m:r>
                          <a:rPr lang="en-CA" sz="22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 sz="2200" b="0" i="0" smtClean="0">
                            <a:latin typeface="Cambria Math" panose="02040503050406030204" pitchFamily="18" charset="0"/>
                          </a:rPr>
                          <m:t>embedding</m:t>
                        </m:r>
                      </m:den>
                    </m:f>
                    <m:r>
                      <a:rPr lang="en-CA" sz="2200" b="0" i="0" smtClean="0">
                        <a:latin typeface="Cambria Math" panose="02040503050406030204" pitchFamily="18" charset="0"/>
                      </a:rPr>
                      <m:t>    =    </m:t>
                    </m:r>
                    <m:f>
                      <m:fPr>
                        <m:ctrlPr>
                          <a:rPr lang="en-CA" sz="22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CA" sz="2200" b="0" i="0" smtClean="0">
                            <a:latin typeface="Cambria Math" panose="02040503050406030204" pitchFamily="18" charset="0"/>
                          </a:rPr>
                          <m:t>bits</m:t>
                        </m:r>
                        <m:r>
                          <a:rPr lang="en-CA" sz="22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 sz="2200" b="0" i="0" smtClean="0">
                            <a:latin typeface="Cambria Math" panose="02040503050406030204" pitchFamily="18" charset="0"/>
                          </a:rPr>
                          <m:t>embedded</m:t>
                        </m:r>
                        <m:r>
                          <a:rPr lang="en-CA" sz="22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 sz="2200" b="0" i="0" smtClean="0">
                            <a:latin typeface="Cambria Math" panose="02040503050406030204" pitchFamily="18" charset="0"/>
                          </a:rPr>
                          <m:t>in</m:t>
                        </m:r>
                        <m:r>
                          <a:rPr lang="en-CA" sz="22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 sz="2200" b="0" i="0" smtClean="0">
                            <a:latin typeface="Cambria Math" panose="02040503050406030204" pitchFamily="18" charset="0"/>
                          </a:rPr>
                          <m:t>image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CA" sz="2200" b="0" i="0" smtClean="0">
                            <a:latin typeface="Cambria Math" panose="02040503050406030204" pitchFamily="18" charset="0"/>
                          </a:rPr>
                          <m:t>frame</m:t>
                        </m:r>
                        <m:r>
                          <a:rPr lang="en-CA" sz="2200" b="0" i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m:rPr>
                            <m:sty m:val="p"/>
                          </m:rPr>
                          <a:rPr lang="en-CA" sz="2200" b="0" i="0" smtClean="0">
                            <a:latin typeface="Cambria Math" panose="02040503050406030204" pitchFamily="18" charset="0"/>
                          </a:rPr>
                          <m:t>period</m:t>
                        </m:r>
                      </m:den>
                    </m:f>
                  </m:oMath>
                </a14:m>
                <a:endParaRPr lang="en-US" sz="2200" dirty="0" smtClean="0"/>
              </a:p>
              <a:p>
                <a:pPr marL="0" indent="0">
                  <a:buNone/>
                </a:pPr>
                <a:endParaRPr lang="en-US" sz="2400" dirty="0" smtClean="0"/>
              </a:p>
              <a:p>
                <a:r>
                  <a:rPr lang="en-US" sz="2400" dirty="0" smtClean="0"/>
                  <a:t>Assumptions</a:t>
                </a:r>
                <a:r>
                  <a:rPr lang="en-US" sz="2400" dirty="0"/>
                  <a:t>:</a:t>
                </a:r>
              </a:p>
              <a:p>
                <a:pPr lvl="1"/>
                <a:r>
                  <a:rPr lang="en-US" sz="2200" dirty="0"/>
                  <a:t>Message is embedded into a constant stream of image data</a:t>
                </a:r>
              </a:p>
              <a:p>
                <a:pPr lvl="1"/>
                <a:r>
                  <a:rPr lang="en-US" sz="2200" dirty="0"/>
                  <a:t>Image is 1280x720 with 32-bit </a:t>
                </a:r>
                <a:r>
                  <a:rPr lang="en-US" sz="2200" dirty="0" err="1" smtClean="0"/>
                  <a:t>colour</a:t>
                </a:r>
                <a:r>
                  <a:rPr lang="en-US" sz="2200" dirty="0" smtClean="0"/>
                  <a:t> depth</a:t>
                </a:r>
                <a:endParaRPr lang="en-US" sz="2200" dirty="0"/>
              </a:p>
              <a:p>
                <a:pPr lvl="1"/>
                <a:r>
                  <a:rPr lang="en-US" sz="2200" dirty="0"/>
                  <a:t>Message to be embedded is always </a:t>
                </a:r>
                <a:r>
                  <a:rPr lang="en-US" sz="2200" dirty="0" smtClean="0"/>
                  <a:t>available</a:t>
                </a:r>
                <a:endParaRPr lang="en-US" sz="22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789" t="-2121" r="-1408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7455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Steganography Viable in Software?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85750" indent="-285750"/>
            <a:r>
              <a:rPr lang="en-US" sz="2400" dirty="0" smtClean="0"/>
              <a:t>Software </a:t>
            </a:r>
            <a:r>
              <a:rPr lang="en-US" sz="2400" dirty="0"/>
              <a:t>is </a:t>
            </a:r>
            <a:r>
              <a:rPr lang="en-US" sz="2400" dirty="0" smtClean="0"/>
              <a:t>slow; only </a:t>
            </a:r>
            <a:r>
              <a:rPr lang="en-US" sz="2400" dirty="0"/>
              <a:t>low complexity </a:t>
            </a:r>
            <a:r>
              <a:rPr lang="en-US" sz="2400" dirty="0" err="1" smtClean="0"/>
              <a:t>stego</a:t>
            </a:r>
            <a:r>
              <a:rPr lang="en-US" sz="2400" dirty="0" smtClean="0"/>
              <a:t> schemes are possible</a:t>
            </a:r>
          </a:p>
          <a:p>
            <a:pPr marL="742950" lvl="1" indent="-285750"/>
            <a:r>
              <a:rPr lang="en-US" sz="2200" dirty="0" smtClean="0"/>
              <a:t>DCT </a:t>
            </a:r>
            <a:r>
              <a:rPr lang="en-US" sz="2200" dirty="0" smtClean="0"/>
              <a:t>operates at </a:t>
            </a:r>
            <a:r>
              <a:rPr lang="en-US" sz="2200" b="1" dirty="0" smtClean="0"/>
              <a:t>only </a:t>
            </a:r>
            <a:r>
              <a:rPr lang="en-US" sz="2200" b="1" dirty="0" smtClean="0"/>
              <a:t>2.3 kbps</a:t>
            </a:r>
            <a:endParaRPr lang="en-US" sz="2200" b="1" dirty="0" smtClean="0"/>
          </a:p>
          <a:p>
            <a:pPr marL="0" indent="0">
              <a:buNone/>
            </a:pPr>
            <a:endParaRPr lang="en-US" sz="2400" dirty="0" smtClean="0"/>
          </a:p>
          <a:p>
            <a:pPr marL="285750" indent="-285750"/>
            <a:r>
              <a:rPr lang="en-US" sz="2400" dirty="0" smtClean="0"/>
              <a:t>Many operations are parallelizable</a:t>
            </a:r>
          </a:p>
          <a:p>
            <a:pPr marL="285750" indent="-285750"/>
            <a:endParaRPr lang="en-US" sz="2400" dirty="0" smtClean="0"/>
          </a:p>
          <a:p>
            <a:pPr marL="285750" indent="-285750"/>
            <a:r>
              <a:rPr lang="en-US" sz="2400" dirty="0" smtClean="0"/>
              <a:t>This </a:t>
            </a:r>
            <a:r>
              <a:rPr lang="en-US" sz="2400" dirty="0"/>
              <a:t>makes it amenable to </a:t>
            </a:r>
            <a:r>
              <a:rPr lang="en-US" sz="2400" dirty="0" smtClean="0"/>
              <a:t>hardware acceleration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75765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2019" y="1020278"/>
            <a:ext cx="7252922" cy="5361590"/>
          </a:xfrm>
          <a:ln w="28575">
            <a:solidFill>
              <a:schemeClr val="tx1"/>
            </a:solidFill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6228" y="764373"/>
            <a:ext cx="3189972" cy="1293028"/>
          </a:xfrm>
        </p:spPr>
        <p:txBody>
          <a:bodyPr>
            <a:noAutofit/>
          </a:bodyPr>
          <a:lstStyle/>
          <a:p>
            <a:r>
              <a:rPr lang="en-US" dirty="0" smtClean="0"/>
              <a:t>Top </a:t>
            </a:r>
            <a:r>
              <a:rPr lang="en-US" dirty="0"/>
              <a:t>Level Block Diagram</a:t>
            </a:r>
            <a:endParaRPr lang="en-CA" dirty="0"/>
          </a:p>
        </p:txBody>
      </p:sp>
      <p:sp>
        <p:nvSpPr>
          <p:cNvPr id="9" name="L-Shape 8"/>
          <p:cNvSpPr/>
          <p:nvPr/>
        </p:nvSpPr>
        <p:spPr>
          <a:xfrm rot="5400000">
            <a:off x="1589965" y="1053105"/>
            <a:ext cx="4087889" cy="5523782"/>
          </a:xfrm>
          <a:prstGeom prst="corner">
            <a:avLst>
              <a:gd name="adj1" fmla="val 90682"/>
              <a:gd name="adj2" fmla="val 20963"/>
            </a:avLst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13" name="Group 12"/>
          <p:cNvGrpSpPr/>
          <p:nvPr/>
        </p:nvGrpSpPr>
        <p:grpSpPr>
          <a:xfrm>
            <a:off x="3290656" y="1845051"/>
            <a:ext cx="4530014" cy="4080186"/>
            <a:chOff x="5113538" y="2699094"/>
            <a:chExt cx="3400147" cy="3062514"/>
          </a:xfrm>
        </p:grpSpPr>
        <p:sp>
          <p:nvSpPr>
            <p:cNvPr id="10" name="Rectangle 9"/>
            <p:cNvSpPr/>
            <p:nvPr/>
          </p:nvSpPr>
          <p:spPr>
            <a:xfrm>
              <a:off x="6125592" y="2699094"/>
              <a:ext cx="2388093" cy="1766373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L-Shape 11"/>
            <p:cNvSpPr/>
            <p:nvPr/>
          </p:nvSpPr>
          <p:spPr>
            <a:xfrm>
              <a:off x="5113538" y="4393383"/>
              <a:ext cx="3211021" cy="1368225"/>
            </a:xfrm>
            <a:prstGeom prst="corner">
              <a:avLst>
                <a:gd name="adj1" fmla="val 47526"/>
                <a:gd name="adj2" fmla="val 83110"/>
              </a:avLst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pic>
        <p:nvPicPr>
          <p:cNvPr id="1026" name="Picture 2" descr="http://iconizer.net/files/Pretty_Office_part_2/orig/message-already-read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694" y="4406340"/>
            <a:ext cx="748143" cy="748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 descr="http://iconizer.net/files/Pretty_Office_part_2/orig/message-already-read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9489" y="1752128"/>
            <a:ext cx="748143" cy="748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http://icons.iconarchive.com/icons/tristan-edwards/sevenesque/1024/Preview-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0191" y="4224264"/>
            <a:ext cx="911441" cy="911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icons.iconarchive.com/icons/tristan-edwards/sevenesque/1024/Preview-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346" y="4443661"/>
            <a:ext cx="911441" cy="911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4718037" y="5082590"/>
            <a:ext cx="10639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smtClean="0">
                <a:solidFill>
                  <a:schemeClr val="bg1"/>
                </a:solidFill>
              </a:rPr>
              <a:t>Done</a:t>
            </a:r>
            <a:endParaRPr lang="en-CA" b="1" dirty="0">
              <a:solidFill>
                <a:schemeClr val="bg1"/>
              </a:solidFill>
            </a:endParaRPr>
          </a:p>
        </p:txBody>
      </p:sp>
      <p:pic>
        <p:nvPicPr>
          <p:cNvPr id="20" name="Picture 4" descr="http://icons.iconarchive.com/icons/tristan-edwards/sevenesque/1024/Preview-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0444" y="1730163"/>
            <a:ext cx="911441" cy="911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 22"/>
          <p:cNvSpPr/>
          <p:nvPr/>
        </p:nvSpPr>
        <p:spPr>
          <a:xfrm>
            <a:off x="4914088" y="3941731"/>
            <a:ext cx="2901910" cy="116129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TextBox 23"/>
          <p:cNvSpPr txBox="1"/>
          <p:nvPr/>
        </p:nvSpPr>
        <p:spPr>
          <a:xfrm>
            <a:off x="4752409" y="5082852"/>
            <a:ext cx="891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 smtClean="0">
                <a:solidFill>
                  <a:schemeClr val="bg1"/>
                </a:solidFill>
              </a:rPr>
              <a:t>Start</a:t>
            </a:r>
            <a:endParaRPr lang="en-CA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4014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4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73 -7.40741E-7 L 0.09792 -7.40741E-7 C 0.1431 -7.40741E-7 0.21055 0.02917 0.21055 -0.04398 C 0.21055 -0.09815 0.20886 -0.34167 0.20886 -0.39537 " pathEditMode="fixed" rAng="0" ptsTypes="AAAA">
                                      <p:cBhvr>
                                        <p:cTn id="10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64" y="-194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1.85185E-6 L 0.1043 -1.85185E-6 C 0.15092 -1.85185E-6 0.2112 0.00741 0.2112 -0.08009 C 0.2112 -0.1456 0.20873 -0.32754 0.20873 -0.39305 " pathEditMode="relative" rAng="0" ptsTypes="AAAA">
                                      <p:cBhvr>
                                        <p:cTn id="15" dur="2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60" y="-196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3.7037E-6 L 2.08333E-7 0.36366 " pathEditMode="relative" rAng="0" ptsTypes="AA">
                                      <p:cBhvr>
                                        <p:cTn id="31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17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0 L -4.16667E-6 0.37153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5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2.59259E-6 L -0.00104 -0.37246 " pathEditMode="relative" rAng="0" ptsTypes="AA">
                                      <p:cBhvr>
                                        <p:cTn id="5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186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9" grpId="1" animBg="1"/>
      <p:bldP spid="15" grpId="0"/>
      <p:bldP spid="23" grpId="0" animBg="1"/>
      <p:bldP spid="24" grpId="0"/>
      <p:bldP spid="24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896958" y="1233890"/>
            <a:ext cx="10348683" cy="5072931"/>
            <a:chOff x="241203" y="464233"/>
            <a:chExt cx="11766110" cy="5767754"/>
          </a:xfrm>
        </p:grpSpPr>
        <p:sp>
          <p:nvSpPr>
            <p:cNvPr id="6" name="Rectangle 5"/>
            <p:cNvSpPr/>
            <p:nvPr/>
          </p:nvSpPr>
          <p:spPr>
            <a:xfrm>
              <a:off x="2671690" y="3223412"/>
              <a:ext cx="1758461" cy="900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 smtClean="0">
                  <a:solidFill>
                    <a:schemeClr val="tx1"/>
                  </a:solidFill>
                </a:rPr>
                <a:t>DCT</a:t>
              </a:r>
              <a:endParaRPr lang="en-CA" dirty="0">
                <a:solidFill>
                  <a:schemeClr val="tx1"/>
                </a:solidFill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5309381" y="3223413"/>
              <a:ext cx="1758461" cy="900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 smtClean="0">
                  <a:solidFill>
                    <a:schemeClr val="tx1"/>
                  </a:solidFill>
                </a:rPr>
                <a:t>Embedder</a:t>
              </a:r>
              <a:endParaRPr lang="en-CA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7927146" y="3197187"/>
              <a:ext cx="1758461" cy="900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 smtClean="0">
                  <a:solidFill>
                    <a:schemeClr val="tx1"/>
                  </a:solidFill>
                </a:rPr>
                <a:t>IDCT</a:t>
              </a:r>
              <a:endParaRPr lang="en-CA" dirty="0">
                <a:solidFill>
                  <a:schemeClr val="tx1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5309381" y="1490848"/>
              <a:ext cx="1758461" cy="90033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 smtClean="0">
                  <a:solidFill>
                    <a:schemeClr val="tx1"/>
                  </a:solidFill>
                </a:rPr>
                <a:t>Control</a:t>
              </a:r>
              <a:endParaRPr lang="en-CA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2011681" y="464233"/>
              <a:ext cx="8314005" cy="576775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4979963" y="647114"/>
              <a:ext cx="25181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sz="2400" dirty="0" smtClean="0"/>
                <a:t>ENCODER</a:t>
              </a:r>
              <a:endParaRPr lang="en-CA" sz="2400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605056" y="3293672"/>
              <a:ext cx="872197" cy="369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 smtClean="0"/>
                <a:t>Pixel In</a:t>
              </a:r>
              <a:endParaRPr lang="en-CA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41203" y="4738477"/>
              <a:ext cx="1559157" cy="8280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 smtClean="0"/>
                <a:t>Message bit</a:t>
              </a:r>
              <a:endParaRPr lang="en-CA" dirty="0"/>
            </a:p>
          </p:txBody>
        </p:sp>
        <p:cxnSp>
          <p:nvCxnSpPr>
            <p:cNvPr id="14" name="Elbow Connector 13"/>
            <p:cNvCxnSpPr>
              <a:stCxn id="9" idx="1"/>
              <a:endCxn id="6" idx="0"/>
            </p:cNvCxnSpPr>
            <p:nvPr/>
          </p:nvCxnSpPr>
          <p:spPr>
            <a:xfrm rot="10800000" flipV="1">
              <a:off x="3550921" y="1941014"/>
              <a:ext cx="1758460" cy="1282398"/>
            </a:xfrm>
            <a:prstGeom prst="bentConnector2">
              <a:avLst/>
            </a:prstGeom>
            <a:ln w="28575">
              <a:solidFill>
                <a:schemeClr val="accent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Elbow Connector 14"/>
            <p:cNvCxnSpPr>
              <a:stCxn id="9" idx="3"/>
              <a:endCxn id="8" idx="0"/>
            </p:cNvCxnSpPr>
            <p:nvPr/>
          </p:nvCxnSpPr>
          <p:spPr>
            <a:xfrm>
              <a:off x="7067842" y="1941014"/>
              <a:ext cx="1738535" cy="1256173"/>
            </a:xfrm>
            <a:prstGeom prst="bentConnector2">
              <a:avLst/>
            </a:prstGeom>
            <a:ln w="28575">
              <a:solidFill>
                <a:schemeClr val="accent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9" idx="2"/>
              <a:endCxn id="7" idx="0"/>
            </p:cNvCxnSpPr>
            <p:nvPr/>
          </p:nvCxnSpPr>
          <p:spPr>
            <a:xfrm>
              <a:off x="6188612" y="2391180"/>
              <a:ext cx="0" cy="832233"/>
            </a:xfrm>
            <a:prstGeom prst="straightConnector1">
              <a:avLst/>
            </a:prstGeom>
            <a:ln w="28575">
              <a:solidFill>
                <a:schemeClr val="accent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/>
            <p:cNvSpPr txBox="1"/>
            <p:nvPr/>
          </p:nvSpPr>
          <p:spPr>
            <a:xfrm>
              <a:off x="640008" y="1490017"/>
              <a:ext cx="9848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 smtClean="0"/>
                <a:t>start</a:t>
              </a:r>
              <a:endParaRPr lang="en-CA" dirty="0"/>
            </a:p>
          </p:txBody>
        </p:sp>
        <p:cxnSp>
          <p:nvCxnSpPr>
            <p:cNvPr id="18" name="Straight Arrow Connector 17"/>
            <p:cNvCxnSpPr>
              <a:stCxn id="17" idx="3"/>
            </p:cNvCxnSpPr>
            <p:nvPr/>
          </p:nvCxnSpPr>
          <p:spPr>
            <a:xfrm>
              <a:off x="1624892" y="1674683"/>
              <a:ext cx="3684489" cy="0"/>
            </a:xfrm>
            <a:prstGeom prst="straightConnector1">
              <a:avLst/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oup 18"/>
            <p:cNvGrpSpPr/>
            <p:nvPr/>
          </p:nvGrpSpPr>
          <p:grpSpPr>
            <a:xfrm>
              <a:off x="2753259" y="4897773"/>
              <a:ext cx="1589184" cy="1221222"/>
              <a:chOff x="5300420" y="4551882"/>
              <a:chExt cx="1589184" cy="1221222"/>
            </a:xfrm>
          </p:grpSpPr>
          <p:grpSp>
            <p:nvGrpSpPr>
              <p:cNvPr id="31" name="Group 30"/>
              <p:cNvGrpSpPr/>
              <p:nvPr/>
            </p:nvGrpSpPr>
            <p:grpSpPr>
              <a:xfrm>
                <a:off x="5469317" y="4551882"/>
                <a:ext cx="1216702" cy="460800"/>
                <a:chOff x="2860243" y="3594387"/>
                <a:chExt cx="1216702" cy="460800"/>
              </a:xfrm>
            </p:grpSpPr>
            <p:grpSp>
              <p:nvGrpSpPr>
                <p:cNvPr id="33" name="Group 32"/>
                <p:cNvGrpSpPr/>
                <p:nvPr/>
              </p:nvGrpSpPr>
              <p:grpSpPr>
                <a:xfrm>
                  <a:off x="2860243" y="3594387"/>
                  <a:ext cx="1216702" cy="460800"/>
                  <a:chOff x="1061610" y="3369705"/>
                  <a:chExt cx="1575175" cy="450050"/>
                </a:xfrm>
              </p:grpSpPr>
              <p:sp>
                <p:nvSpPr>
                  <p:cNvPr id="38" name="Rectangle 37"/>
                  <p:cNvSpPr/>
                  <p:nvPr/>
                </p:nvSpPr>
                <p:spPr bwMode="auto">
                  <a:xfrm>
                    <a:off x="1151620" y="3369705"/>
                    <a:ext cx="1485165" cy="450050"/>
                  </a:xfrm>
                  <a:prstGeom prst="rect">
                    <a:avLst/>
                  </a:prstGeom>
                  <a:noFill/>
                  <a:ln w="28575" cap="flat" cmpd="sng" algn="ctr">
                    <a:solidFill>
                      <a:schemeClr val="tx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469900" marR="0" indent="-469900" algn="l" defTabSz="914400" rtl="0" eaLnBrk="1" fontAlgn="base" latinLnBrk="0" hangingPunct="1">
                      <a:lnSpc>
                        <a:spcPct val="9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Tx/>
                      <a:buFont typeface="Wingdings" pitchFamily="2" charset="2"/>
                      <a:buChar char="o"/>
                      <a:tabLst/>
                    </a:pPr>
                    <a:endParaRPr kumimoji="0" lang="en-CA" sz="20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Verdana" pitchFamily="34" charset="0"/>
                      <a:ea typeface="ＭＳ Ｐゴシック" pitchFamily="50" charset="-128"/>
                    </a:endParaRPr>
                  </a:p>
                </p:txBody>
              </p:sp>
              <p:sp>
                <p:nvSpPr>
                  <p:cNvPr id="39" name="Rectangle 38"/>
                  <p:cNvSpPr/>
                  <p:nvPr/>
                </p:nvSpPr>
                <p:spPr bwMode="auto">
                  <a:xfrm>
                    <a:off x="1061610" y="3382496"/>
                    <a:ext cx="219551" cy="421922"/>
                  </a:xfrm>
                  <a:prstGeom prst="rect">
                    <a:avLst/>
                  </a:prstGeom>
                  <a:solidFill>
                    <a:schemeClr val="bg1"/>
                  </a:solidFill>
                  <a:ln w="9525" cap="flat" cmpd="sng" algn="ctr">
                    <a:noFill/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 vert="horz" wrap="square" lIns="91440" tIns="45720" rIns="91440" bIns="45720" numCol="1" rtlCol="0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marL="469900" marR="0" indent="-469900" algn="l" defTabSz="914400" rtl="0" eaLnBrk="1" fontAlgn="base" latinLnBrk="0" hangingPunct="1">
                      <a:lnSpc>
                        <a:spcPct val="9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Clr>
                        <a:schemeClr val="accent2"/>
                      </a:buClr>
                      <a:buSzTx/>
                      <a:buFont typeface="Wingdings" pitchFamily="2" charset="2"/>
                      <a:buChar char="o"/>
                      <a:tabLst/>
                    </a:pPr>
                    <a:endParaRPr kumimoji="0" lang="en-CA" sz="2000" b="0" i="0" u="none" strike="noStrike" cap="none" normalizeH="0" baseline="0" smtClean="0">
                      <a:ln>
                        <a:noFill/>
                      </a:ln>
                      <a:solidFill>
                        <a:schemeClr val="tx1"/>
                      </a:solidFill>
                      <a:effectLst/>
                      <a:latin typeface="Verdana" pitchFamily="34" charset="0"/>
                      <a:ea typeface="ＭＳ Ｐゴシック" pitchFamily="50" charset="-128"/>
                    </a:endParaRPr>
                  </a:p>
                </p:txBody>
              </p:sp>
            </p:grpSp>
            <p:cxnSp>
              <p:nvCxnSpPr>
                <p:cNvPr id="34" name="Straight Connector 33"/>
                <p:cNvCxnSpPr/>
                <p:nvPr/>
              </p:nvCxnSpPr>
              <p:spPr>
                <a:xfrm>
                  <a:off x="3845325" y="3606636"/>
                  <a:ext cx="0" cy="43243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Straight Connector 34"/>
                <p:cNvCxnSpPr/>
                <p:nvPr/>
              </p:nvCxnSpPr>
              <p:spPr>
                <a:xfrm>
                  <a:off x="3639283" y="3605419"/>
                  <a:ext cx="0" cy="43243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Straight Connector 35"/>
                <p:cNvCxnSpPr/>
                <p:nvPr/>
              </p:nvCxnSpPr>
              <p:spPr>
                <a:xfrm>
                  <a:off x="3449089" y="3605419"/>
                  <a:ext cx="0" cy="43243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>
                <a:xfrm>
                  <a:off x="3243047" y="3604202"/>
                  <a:ext cx="0" cy="43243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2" name="TextBox 61"/>
              <p:cNvSpPr txBox="1"/>
              <p:nvPr/>
            </p:nvSpPr>
            <p:spPr>
              <a:xfrm>
                <a:off x="5300420" y="4945082"/>
                <a:ext cx="1589184" cy="8280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CA" dirty="0" smtClean="0"/>
                  <a:t>Message FIFO</a:t>
                </a:r>
                <a:endParaRPr lang="en-CA" dirty="0"/>
              </a:p>
            </p:txBody>
          </p:sp>
        </p:grpSp>
        <p:cxnSp>
          <p:nvCxnSpPr>
            <p:cNvPr id="20" name="Straight Arrow Connector 19"/>
            <p:cNvCxnSpPr>
              <a:stCxn id="13" idx="3"/>
              <a:endCxn id="39" idx="1"/>
            </p:cNvCxnSpPr>
            <p:nvPr/>
          </p:nvCxnSpPr>
          <p:spPr>
            <a:xfrm flipV="1">
              <a:off x="1800360" y="5126870"/>
              <a:ext cx="1121796" cy="25618"/>
            </a:xfrm>
            <a:prstGeom prst="straightConnector1">
              <a:avLst/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10880819" y="3248115"/>
              <a:ext cx="1126494" cy="369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 smtClean="0"/>
                <a:t>Pixel Out</a:t>
              </a:r>
              <a:endParaRPr lang="en-CA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0905512" y="1490849"/>
              <a:ext cx="1101801" cy="4731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dirty="0" smtClean="0"/>
                <a:t>ready</a:t>
              </a:r>
              <a:endParaRPr lang="en-CA" dirty="0"/>
            </a:p>
          </p:txBody>
        </p:sp>
        <p:cxnSp>
          <p:nvCxnSpPr>
            <p:cNvPr id="23" name="Straight Arrow Connector 22"/>
            <p:cNvCxnSpPr>
              <a:endCxn id="22" idx="1"/>
            </p:cNvCxnSpPr>
            <p:nvPr/>
          </p:nvCxnSpPr>
          <p:spPr>
            <a:xfrm>
              <a:off x="7067842" y="1675514"/>
              <a:ext cx="3837670" cy="51912"/>
            </a:xfrm>
            <a:prstGeom prst="straightConnector1">
              <a:avLst/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ight Arrow 23"/>
            <p:cNvSpPr/>
            <p:nvPr/>
          </p:nvSpPr>
          <p:spPr>
            <a:xfrm>
              <a:off x="4430151" y="3540413"/>
              <a:ext cx="879230" cy="26633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5" name="Right Arrow 24"/>
            <p:cNvSpPr/>
            <p:nvPr/>
          </p:nvSpPr>
          <p:spPr>
            <a:xfrm>
              <a:off x="7058465" y="3536179"/>
              <a:ext cx="879230" cy="26633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6" name="Right Arrow 25"/>
            <p:cNvSpPr/>
            <p:nvPr/>
          </p:nvSpPr>
          <p:spPr>
            <a:xfrm>
              <a:off x="9685607" y="3514187"/>
              <a:ext cx="1266018" cy="28832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" name="Right Arrow 26"/>
            <p:cNvSpPr/>
            <p:nvPr/>
          </p:nvSpPr>
          <p:spPr>
            <a:xfrm>
              <a:off x="1415049" y="3525183"/>
              <a:ext cx="1266018" cy="28832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5308960" y="4779355"/>
              <a:ext cx="1757455" cy="68889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dirty="0" smtClean="0">
                  <a:solidFill>
                    <a:schemeClr val="tx1"/>
                  </a:solidFill>
                </a:rPr>
                <a:t>Encryption</a:t>
              </a:r>
              <a:endParaRPr lang="en-CA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Arrow Connector 28"/>
            <p:cNvCxnSpPr>
              <a:stCxn id="38" idx="3"/>
              <a:endCxn id="28" idx="1"/>
            </p:cNvCxnSpPr>
            <p:nvPr/>
          </p:nvCxnSpPr>
          <p:spPr>
            <a:xfrm flipV="1">
              <a:off x="4138857" y="5123803"/>
              <a:ext cx="1170103" cy="4370"/>
            </a:xfrm>
            <a:prstGeom prst="straightConnector1">
              <a:avLst/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>
              <a:stCxn id="28" idx="0"/>
              <a:endCxn id="7" idx="2"/>
            </p:cNvCxnSpPr>
            <p:nvPr/>
          </p:nvCxnSpPr>
          <p:spPr>
            <a:xfrm flipV="1">
              <a:off x="6187688" y="4123745"/>
              <a:ext cx="924" cy="6556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80166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Encryption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5657248" cy="4024125"/>
          </a:xfrm>
        </p:spPr>
        <p:txBody>
          <a:bodyPr/>
          <a:lstStyle/>
          <a:p>
            <a:r>
              <a:rPr lang="en-US" sz="2400" dirty="0" smtClean="0"/>
              <a:t>Steganography and encryption are complementary</a:t>
            </a:r>
          </a:p>
          <a:p>
            <a:r>
              <a:rPr lang="en-US" sz="2400" dirty="0" smtClean="0"/>
              <a:t>Cipher encryption also used </a:t>
            </a:r>
            <a:r>
              <a:rPr lang="en-US" sz="2400" dirty="0"/>
              <a:t>in the GSM cellular telephone standard</a:t>
            </a:r>
          </a:p>
          <a:p>
            <a:r>
              <a:rPr lang="en-US" sz="2400" dirty="0" smtClean="0"/>
              <a:t>LFSR-based </a:t>
            </a:r>
            <a:r>
              <a:rPr lang="en-US" sz="2400" dirty="0"/>
              <a:t>stream </a:t>
            </a:r>
            <a:r>
              <a:rPr lang="en-US" sz="2400" dirty="0" smtClean="0"/>
              <a:t>cipher, shown on right</a:t>
            </a:r>
            <a:endParaRPr lang="en-US" sz="2400" dirty="0"/>
          </a:p>
          <a:p>
            <a:r>
              <a:rPr lang="en-US" sz="2400" dirty="0" err="1" smtClean="0"/>
              <a:t>XORed</a:t>
            </a:r>
            <a:r>
              <a:rPr lang="en-US" sz="2400" dirty="0" smtClean="0"/>
              <a:t> </a:t>
            </a:r>
            <a:r>
              <a:rPr lang="en-US" sz="2400" dirty="0"/>
              <a:t>with the </a:t>
            </a:r>
            <a:r>
              <a:rPr lang="en-US" sz="2400" dirty="0" smtClean="0"/>
              <a:t>message </a:t>
            </a:r>
            <a:r>
              <a:rPr lang="en-US" sz="2400" dirty="0"/>
              <a:t>b</a:t>
            </a:r>
            <a:r>
              <a:rPr lang="en-US" sz="2400" dirty="0" smtClean="0"/>
              <a:t>it</a:t>
            </a:r>
            <a:endParaRPr lang="en-US" sz="2400" dirty="0"/>
          </a:p>
          <a:p>
            <a:pPr marL="285750" indent="-285750"/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4364" y="2486343"/>
            <a:ext cx="4971836" cy="2625483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  <a:alpha val="25000"/>
                </a:schemeClr>
              </a:gs>
              <a:gs pos="2000">
                <a:schemeClr val="accent1">
                  <a:lumMod val="30000"/>
                  <a:lumOff val="70000"/>
                  <a:alpha val="52000"/>
                </a:schemeClr>
              </a:gs>
            </a:gsLst>
            <a:lin ang="5400000" scaled="1"/>
          </a:gradFill>
          <a:ln w="41275">
            <a:solidFill>
              <a:schemeClr val="accent1">
                <a:lumMod val="20000"/>
                <a:lumOff val="80000"/>
                <a:alpha val="69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62303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35FA7F"/>
      </a:hlink>
      <a:folHlink>
        <a:srgbClr val="BAFC85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422</TotalTime>
  <Words>403</Words>
  <Application>Microsoft Office PowerPoint</Application>
  <PresentationFormat>Widescreen</PresentationFormat>
  <Paragraphs>111</Paragraphs>
  <Slides>17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ＭＳ Ｐゴシック</vt:lpstr>
      <vt:lpstr>Arial</vt:lpstr>
      <vt:lpstr>Calibri</vt:lpstr>
      <vt:lpstr>Cambria Math</vt:lpstr>
      <vt:lpstr>Century Gothic</vt:lpstr>
      <vt:lpstr>Verdana</vt:lpstr>
      <vt:lpstr>Wingdings</vt:lpstr>
      <vt:lpstr>Vapor Trail</vt:lpstr>
      <vt:lpstr>Real-time Steganography</vt:lpstr>
      <vt:lpstr>Motivation</vt:lpstr>
      <vt:lpstr>Overview Of Steganography</vt:lpstr>
      <vt:lpstr>Discrete Cosine Transform Steganography</vt:lpstr>
      <vt:lpstr>Defining Stego Speed</vt:lpstr>
      <vt:lpstr>Is Steganography Viable in Software? </vt:lpstr>
      <vt:lpstr>Top Level Block Diagram</vt:lpstr>
      <vt:lpstr>PowerPoint Presentation</vt:lpstr>
      <vt:lpstr>Encryption</vt:lpstr>
      <vt:lpstr>IDCT (Inverse DCT) Implementation</vt:lpstr>
      <vt:lpstr>DRAM ↔ Data processing block interface</vt:lpstr>
      <vt:lpstr>PC ↔ DRAM Interface</vt:lpstr>
      <vt:lpstr>Bit-error rate and error correction</vt:lpstr>
      <vt:lpstr>Final Block Diagram (ECC added)</vt:lpstr>
      <vt:lpstr>Design Performance Summary</vt:lpstr>
      <vt:lpstr>Design Resource Usage</vt:lpstr>
      <vt:lpstr>What We Learned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Soon Kyu Lee</cp:lastModifiedBy>
  <cp:revision>47</cp:revision>
  <dcterms:created xsi:type="dcterms:W3CDTF">2013-07-15T20:26:40Z</dcterms:created>
  <dcterms:modified xsi:type="dcterms:W3CDTF">2016-04-04T14:09:52Z</dcterms:modified>
</cp:coreProperties>
</file>

<file path=docProps/thumbnail.jpeg>
</file>